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56" r:id="rId2"/>
    <p:sldId id="316" r:id="rId3"/>
    <p:sldId id="315" r:id="rId4"/>
    <p:sldId id="318" r:id="rId5"/>
    <p:sldId id="257" r:id="rId6"/>
    <p:sldId id="258" r:id="rId7"/>
    <p:sldId id="259" r:id="rId8"/>
    <p:sldId id="260" r:id="rId9"/>
    <p:sldId id="261" r:id="rId10"/>
    <p:sldId id="262" r:id="rId11"/>
    <p:sldId id="307" r:id="rId12"/>
    <p:sldId id="308" r:id="rId13"/>
    <p:sldId id="270" r:id="rId14"/>
    <p:sldId id="309" r:id="rId15"/>
    <p:sldId id="317" r:id="rId16"/>
    <p:sldId id="268" r:id="rId17"/>
    <p:sldId id="313" r:id="rId18"/>
    <p:sldId id="314" r:id="rId19"/>
    <p:sldId id="310" r:id="rId20"/>
    <p:sldId id="263" r:id="rId21"/>
    <p:sldId id="311" r:id="rId22"/>
    <p:sldId id="273" r:id="rId23"/>
    <p:sldId id="265" r:id="rId24"/>
    <p:sldId id="266" r:id="rId25"/>
    <p:sldId id="275" r:id="rId26"/>
    <p:sldId id="277" r:id="rId27"/>
    <p:sldId id="264" r:id="rId28"/>
    <p:sldId id="274" r:id="rId29"/>
    <p:sldId id="271" r:id="rId30"/>
    <p:sldId id="319" r:id="rId31"/>
    <p:sldId id="320" r:id="rId32"/>
    <p:sldId id="321" r:id="rId33"/>
    <p:sldId id="280" r:id="rId34"/>
    <p:sldId id="281" r:id="rId35"/>
    <p:sldId id="282" r:id="rId36"/>
    <p:sldId id="279" r:id="rId37"/>
    <p:sldId id="283" r:id="rId38"/>
    <p:sldId id="284" r:id="rId39"/>
    <p:sldId id="272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300" r:id="rId55"/>
    <p:sldId id="301" r:id="rId56"/>
    <p:sldId id="302" r:id="rId57"/>
    <p:sldId id="303" r:id="rId58"/>
    <p:sldId id="304" r:id="rId59"/>
    <p:sldId id="305" r:id="rId6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124000DE-9420-4808-AD92-002E3AB18A46}">
          <p14:sldIdLst>
            <p14:sldId id="256"/>
            <p14:sldId id="316"/>
            <p14:sldId id="315"/>
            <p14:sldId id="318"/>
            <p14:sldId id="257"/>
            <p14:sldId id="258"/>
            <p14:sldId id="259"/>
            <p14:sldId id="260"/>
            <p14:sldId id="261"/>
            <p14:sldId id="262"/>
            <p14:sldId id="307"/>
            <p14:sldId id="308"/>
            <p14:sldId id="270"/>
            <p14:sldId id="309"/>
            <p14:sldId id="317"/>
            <p14:sldId id="268"/>
            <p14:sldId id="313"/>
            <p14:sldId id="314"/>
            <p14:sldId id="310"/>
            <p14:sldId id="263"/>
            <p14:sldId id="311"/>
            <p14:sldId id="273"/>
            <p14:sldId id="265"/>
            <p14:sldId id="266"/>
            <p14:sldId id="275"/>
            <p14:sldId id="277"/>
            <p14:sldId id="264"/>
            <p14:sldId id="274"/>
            <p14:sldId id="271"/>
            <p14:sldId id="319"/>
            <p14:sldId id="320"/>
            <p14:sldId id="321"/>
            <p14:sldId id="280"/>
            <p14:sldId id="281"/>
            <p14:sldId id="282"/>
            <p14:sldId id="279"/>
            <p14:sldId id="283"/>
            <p14:sldId id="284"/>
            <p14:sldId id="272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mal Kumar N" userId="e87df583-e536-4a98-8f2c-c16ea76d5248" providerId="ADAL" clId="{3F2D40D5-76FB-4AEC-BFEE-67712B2CB148}"/>
    <pc:docChg chg="custSel modSld">
      <pc:chgData name="Komal Kumar N" userId="e87df583-e536-4a98-8f2c-c16ea76d5248" providerId="ADAL" clId="{3F2D40D5-76FB-4AEC-BFEE-67712B2CB148}" dt="2023-08-05T04:17:41.700" v="5" actId="14100"/>
      <pc:docMkLst>
        <pc:docMk/>
      </pc:docMkLst>
      <pc:sldChg chg="addSp delSp modSp">
        <pc:chgData name="Komal Kumar N" userId="e87df583-e536-4a98-8f2c-c16ea76d5248" providerId="ADAL" clId="{3F2D40D5-76FB-4AEC-BFEE-67712B2CB148}" dt="2023-08-05T04:17:41.700" v="5" actId="14100"/>
        <pc:sldMkLst>
          <pc:docMk/>
          <pc:sldMk cId="0" sldId="256"/>
        </pc:sldMkLst>
        <pc:spChg chg="add">
          <ac:chgData name="Komal Kumar N" userId="e87df583-e536-4a98-8f2c-c16ea76d5248" providerId="ADAL" clId="{3F2D40D5-76FB-4AEC-BFEE-67712B2CB148}" dt="2023-08-05T04:17:11.424" v="1"/>
          <ac:spMkLst>
            <pc:docMk/>
            <pc:sldMk cId="0" sldId="256"/>
            <ac:spMk id="5" creationId="{2C6E3C68-A07A-4DE1-B424-E90F6B5836F8}"/>
          </ac:spMkLst>
        </pc:spChg>
        <pc:picChg chg="del">
          <ac:chgData name="Komal Kumar N" userId="e87df583-e536-4a98-8f2c-c16ea76d5248" providerId="ADAL" clId="{3F2D40D5-76FB-4AEC-BFEE-67712B2CB148}" dt="2023-08-05T04:16:11.707" v="0" actId="478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Komal Kumar N" userId="e87df583-e536-4a98-8f2c-c16ea76d5248" providerId="ADAL" clId="{3F2D40D5-76FB-4AEC-BFEE-67712B2CB148}" dt="2023-08-05T04:17:41.700" v="5" actId="14100"/>
          <ac:picMkLst>
            <pc:docMk/>
            <pc:sldMk cId="0" sldId="256"/>
            <ac:picMk id="7" creationId="{DD4C2143-D615-4B85-B8A9-C98BD8D478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7C10C-6AF5-45D5-95DD-AE90D8A6F767}" type="datetimeFigureOut">
              <a:rPr lang="en-IN" smtClean="0"/>
              <a:pPr/>
              <a:t>10-08-2023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89234-EB4A-4912-8570-D2B06634CF4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9182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8/07/why-machine-learning-project-fail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https://www.kdnuggets.com/2018/07/why-machine-learning-project-fail.html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AB5DE-4D54-4E1E-B02D-B50369E95D4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067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xmlns="" id="{5466A09E-0280-57EF-32EC-59991949C0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3275" y="531813"/>
            <a:ext cx="3540125" cy="2655887"/>
          </a:xfrm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xmlns="" id="{1CA33E15-AEF4-D745-4A9C-1EFD4DCA8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altLang="en-US"/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xmlns="" id="{7BB41429-BA21-78B1-CC52-99C64ABF24FF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93E3D1-D512-4886-8636-4C3956417A4A}" type="slidenum">
              <a:rPr lang="tr-TR" altLang="en-US" sz="13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tr-TR" altLang="en-US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6219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">
            <a:extLst>
              <a:ext uri="{FF2B5EF4-FFF2-40B4-BE49-F238E27FC236}">
                <a16:creationId xmlns:a16="http://schemas.microsoft.com/office/drawing/2014/main" xmlns="" id="{6C3F9171-A061-090E-F325-6DFFBFF4981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CD2E19B-8D75-4E0A-B017-688CD9E24F6B}" type="slidenum">
              <a:rPr lang="tr-TR" altLang="en-US" sz="13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33795" name="Rectangle 1">
            <a:extLst>
              <a:ext uri="{FF2B5EF4-FFF2-40B4-BE49-F238E27FC236}">
                <a16:creationId xmlns:a16="http://schemas.microsoft.com/office/drawing/2014/main" xmlns="" id="{F3F1FAEA-6EA1-BA77-B284-C1C34BBFAD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31813"/>
            <a:ext cx="3549650" cy="26622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xmlns="" id="{8218222C-5309-AAA6-F954-6C81E9A93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89234-EB4A-4912-8570-D2B06634CF41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8814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">
            <a:extLst>
              <a:ext uri="{FF2B5EF4-FFF2-40B4-BE49-F238E27FC236}">
                <a16:creationId xmlns:a16="http://schemas.microsoft.com/office/drawing/2014/main" xmlns="" id="{95E951AF-A769-D129-7D4B-AB52B98892F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84250" algn="l"/>
                <a:tab pos="1974850" algn="l"/>
                <a:tab pos="2971800" algn="l"/>
                <a:tab pos="3956050" algn="l"/>
                <a:tab pos="4946650" algn="l"/>
                <a:tab pos="5943600" algn="l"/>
                <a:tab pos="6927850" algn="l"/>
                <a:tab pos="7918450" algn="l"/>
                <a:tab pos="8915400" algn="l"/>
                <a:tab pos="9899650" algn="l"/>
                <a:tab pos="1089025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DFDFB7E-BCB3-45F6-B68C-BC75B447BF7D}" type="slidenum">
              <a:rPr lang="tr-TR" altLang="en-US" sz="13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tr-TR" altLang="en-US" sz="1300">
              <a:latin typeface="Arial" panose="020B0604020202020204" pitchFamily="34" charset="0"/>
            </a:endParaRPr>
          </a:p>
        </p:txBody>
      </p:sp>
      <p:sp>
        <p:nvSpPr>
          <p:cNvPr id="35843" name="Rectangle 1">
            <a:extLst>
              <a:ext uri="{FF2B5EF4-FFF2-40B4-BE49-F238E27FC236}">
                <a16:creationId xmlns:a16="http://schemas.microsoft.com/office/drawing/2014/main" xmlns="" id="{3A1236B3-7783-2D9C-5C59-62036898D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1688" y="531813"/>
            <a:ext cx="3549650" cy="26622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xmlns="" id="{F945C293-A9F4-54FA-7FA0-1940717C5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23938" y="3371850"/>
            <a:ext cx="8186737" cy="319563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01545" y="90170"/>
            <a:ext cx="5740908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4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4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4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4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40"/>
                </a:spcBef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63229" y="90170"/>
            <a:ext cx="5217541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309" y="1392343"/>
            <a:ext cx="8501380" cy="4734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pPr marL="38100">
                <a:lnSpc>
                  <a:spcPct val="100000"/>
                </a:lnSpc>
                <a:spcBef>
                  <a:spcPts val="40"/>
                </a:spcBef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cikit-learn.org/stabl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keras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8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39.png"/><Relationship Id="rId18" Type="http://schemas.openxmlformats.org/officeDocument/2006/relationships/image" Target="../media/image75.png"/><Relationship Id="rId3" Type="http://schemas.openxmlformats.org/officeDocument/2006/relationships/image" Target="../media/image3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46.png"/><Relationship Id="rId2" Type="http://schemas.openxmlformats.org/officeDocument/2006/relationships/image" Target="../media/image66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71.png"/><Relationship Id="rId5" Type="http://schemas.openxmlformats.org/officeDocument/2006/relationships/image" Target="../media/image42.png"/><Relationship Id="rId15" Type="http://schemas.openxmlformats.org/officeDocument/2006/relationships/image" Target="../media/image44.png"/><Relationship Id="rId10" Type="http://schemas.openxmlformats.org/officeDocument/2006/relationships/image" Target="../media/image70.png"/><Relationship Id="rId4" Type="http://schemas.openxmlformats.org/officeDocument/2006/relationships/image" Target="../media/image35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68.png"/><Relationship Id="rId18" Type="http://schemas.openxmlformats.org/officeDocument/2006/relationships/image" Target="../media/image90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32.png"/><Relationship Id="rId17" Type="http://schemas.openxmlformats.org/officeDocument/2006/relationships/image" Target="../media/image89.pn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4.png"/><Relationship Id="rId19" Type="http://schemas.openxmlformats.org/officeDocument/2006/relationships/image" Target="../media/image91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jpe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cgWya-wjgY" TargetMode="External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VCdxqn0fcnE" TargetMode="External"/><Relationship Id="rId4" Type="http://schemas.openxmlformats.org/officeDocument/2006/relationships/hyperlink" Target="http://heli.stanford.edu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934" y="1090386"/>
            <a:ext cx="5554345" cy="1564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50"/>
              </a:lnSpc>
              <a:spcBef>
                <a:spcPts val="100"/>
              </a:spcBef>
            </a:pPr>
            <a:r>
              <a:rPr lang="en-IN" sz="4000" dirty="0"/>
              <a:t>20CSD112</a:t>
            </a:r>
            <a:endParaRPr sz="4000" dirty="0"/>
          </a:p>
          <a:p>
            <a:pPr marL="12700" marR="5080">
              <a:lnSpc>
                <a:spcPts val="7200"/>
              </a:lnSpc>
              <a:spcBef>
                <a:spcPts val="50"/>
              </a:spcBef>
            </a:pPr>
            <a:r>
              <a:rPr sz="6000" spc="-5" dirty="0"/>
              <a:t>Machine</a:t>
            </a:r>
            <a:r>
              <a:rPr sz="6000" spc="-70" dirty="0"/>
              <a:t> </a:t>
            </a:r>
            <a:r>
              <a:rPr sz="6000" spc="-5" dirty="0"/>
              <a:t>Learning</a:t>
            </a:r>
            <a:endParaRPr sz="6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1EF0090-3535-E93F-B20F-156F3A7FEA8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643570" y="4891314"/>
            <a:ext cx="314327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fr-FR" altLang="en-US" dirty="0"/>
              <a:t>Komal Kumar. N</a:t>
            </a:r>
          </a:p>
          <a:p>
            <a:pPr eaLnBrk="1" hangingPunct="1"/>
            <a:r>
              <a:rPr lang="fr-FR" altLang="en-US" dirty="0"/>
              <a:t>Assistant Professor</a:t>
            </a:r>
          </a:p>
          <a:p>
            <a:pPr eaLnBrk="1" hangingPunct="1"/>
            <a:r>
              <a:rPr lang="fr-FR" altLang="en-US" dirty="0"/>
              <a:t>Dept. Of </a:t>
            </a:r>
            <a:r>
              <a:rPr lang="fr-FR" altLang="en-US" dirty="0" smtClean="0"/>
              <a:t>Data Science</a:t>
            </a:r>
            <a:endParaRPr lang="fr-FR" altLang="en-US" dirty="0"/>
          </a:p>
        </p:txBody>
      </p:sp>
      <p:sp>
        <p:nvSpPr>
          <p:cNvPr id="5" name="AutoShape 2" descr="Introduction to Machine Learning for Beginners | by Ayush ...">
            <a:extLst>
              <a:ext uri="{FF2B5EF4-FFF2-40B4-BE49-F238E27FC236}">
                <a16:creationId xmlns:a16="http://schemas.microsoft.com/office/drawing/2014/main" xmlns="" id="{2C6E3C68-A07A-4DE1-B424-E90F6B5836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D4C2143-D615-4B85-B8A9-C98BD8D47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2915864"/>
            <a:ext cx="5332056" cy="3332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78202" y="64293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7355" y="90170"/>
            <a:ext cx="4730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Calibri"/>
                <a:cs typeface="Calibri"/>
              </a:rPr>
              <a:t>Sample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9020"/>
            <a:ext cx="364490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40" dirty="0">
                <a:latin typeface="Calibri"/>
                <a:cs typeface="Calibri"/>
              </a:rPr>
              <a:t>Web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Computational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biology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Finance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E-commerce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Space</a:t>
            </a:r>
            <a:r>
              <a:rPr sz="2800" spc="-20" dirty="0">
                <a:latin typeface="Calibri"/>
                <a:cs typeface="Calibri"/>
              </a:rPr>
              <a:t> exploration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Robotics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extraction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Social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Debugging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45" dirty="0">
                <a:latin typeface="Calibri"/>
                <a:cs typeface="Calibri"/>
              </a:rPr>
              <a:t>[Your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favorite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area]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B2838918-F277-3A5B-F59F-2F46FC01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3038" y="328613"/>
            <a:ext cx="4033837" cy="30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  <a:ea typeface="+mn-ea"/>
                <a:cs typeface="Noto Sans CJK SC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Noto Sans CJK SC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Noto Sans CJK SC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Noto Sans CJK SC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Noto Sans CJK SC" charset="0"/>
              </a:defRPr>
            </a:lvl5pPr>
            <a:lvl6pPr marL="2286000" algn="l" defTabSz="914400" rtl="0" eaLnBrk="1" latinLnBrk="0" hangingPunct="1">
              <a:defRPr sz="320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Noto Sans CJK SC" charset="0"/>
              </a:defRPr>
            </a:lvl6pPr>
            <a:lvl7pPr marL="2743200" algn="l" defTabSz="914400" rtl="0" eaLnBrk="1" latinLnBrk="0" hangingPunct="1">
              <a:defRPr sz="320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Noto Sans CJK SC" charset="0"/>
              </a:defRPr>
            </a:lvl7pPr>
            <a:lvl8pPr marL="3200400" algn="l" defTabSz="914400" rtl="0" eaLnBrk="1" latinLnBrk="0" hangingPunct="1">
              <a:defRPr sz="320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Noto Sans CJK SC" charset="0"/>
              </a:defRPr>
            </a:lvl8pPr>
            <a:lvl9pPr marL="3657600" algn="l" defTabSz="914400" rtl="0" eaLnBrk="1" latinLnBrk="0" hangingPunct="1">
              <a:defRPr sz="3200" kern="1200">
                <a:solidFill>
                  <a:schemeClr val="bg1"/>
                </a:solidFill>
                <a:latin typeface="Palatino Linotype" panose="02040502050505030304" pitchFamily="18" charset="0"/>
                <a:ea typeface="+mn-ea"/>
                <a:cs typeface="Noto Sans CJK SC" charset="0"/>
              </a:defRPr>
            </a:lvl9pPr>
          </a:lstStyle>
          <a:p>
            <a:pPr>
              <a:defRPr/>
            </a:pPr>
            <a:r>
              <a:rPr lang="en-US" altLang="en-US"/>
              <a:t>Ch. Eick: COSC 6342 ML Topic`</a:t>
            </a:r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xmlns="" id="{A1C4B078-B4AE-11A9-B5C7-31D68CB9F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2">
            <a:extLst>
              <a:ext uri="{FF2B5EF4-FFF2-40B4-BE49-F238E27FC236}">
                <a16:creationId xmlns:a16="http://schemas.microsoft.com/office/drawing/2014/main" xmlns="" id="{106EBD80-0646-8ABB-598E-510B9E4C0E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3250" cy="61555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4000" dirty="0"/>
              <a:t>Best Programming languages for ML</a:t>
            </a:r>
            <a:endParaRPr lang="en-IN" altLang="en-US" sz="4000" dirty="0"/>
          </a:p>
        </p:txBody>
      </p:sp>
      <p:sp>
        <p:nvSpPr>
          <p:cNvPr id="32771" name="Content Placeholder 3">
            <a:extLst>
              <a:ext uri="{FF2B5EF4-FFF2-40B4-BE49-F238E27FC236}">
                <a16:creationId xmlns:a16="http://schemas.microsoft.com/office/drawing/2014/main" xmlns="" id="{5CE8BBB9-C24D-60A1-93B5-15EC136A08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41438"/>
            <a:ext cx="8223250" cy="451961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Python,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java,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C,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C++,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Shell,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R,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JavaScript,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Scala,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Shell,</a:t>
            </a:r>
          </a:p>
          <a:p>
            <a:pPr fontAlgn="auto">
              <a:spcAft>
                <a:spcPts val="0"/>
              </a:spcAft>
              <a:defRPr/>
            </a:pPr>
            <a:r>
              <a:rPr lang="en-IN" altLang="en-US" dirty="0">
                <a:solidFill>
                  <a:srgbClr val="111111"/>
                </a:solidFill>
                <a:latin typeface="inherit"/>
              </a:rPr>
              <a:t>Julia</a:t>
            </a:r>
          </a:p>
          <a:p>
            <a:pPr fontAlgn="auto">
              <a:spcAft>
                <a:spcPts val="0"/>
              </a:spcAft>
              <a:defRPr/>
            </a:pPr>
            <a:endParaRPr lang="en-I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xmlns="" id="{997C998F-9F99-BAEC-0881-09E14FAF4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Evaluation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xmlns="" id="{41FD5383-62AC-5C81-C8C3-24431EB08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1309" y="1392343"/>
            <a:ext cx="8501380" cy="4443076"/>
          </a:xfrm>
        </p:spPr>
        <p:txBody>
          <a:bodyPr/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Accuracy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Precision and recall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Squared error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Likelihood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Posterior probability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Cost / Utility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Margin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Entropy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K-L divergence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3600" dirty="0"/>
              <a:t>Etc.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Issues</a:t>
            </a:r>
            <a:r>
              <a:rPr lang="en-IN" dirty="0"/>
              <a:t> in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09" y="1392343"/>
            <a:ext cx="8501380" cy="2862322"/>
          </a:xfrm>
        </p:spPr>
        <p:txBody>
          <a:bodyPr/>
          <a:lstStyle/>
          <a:p>
            <a:r>
              <a:rPr lang="x-none" dirty="0"/>
              <a:t>Many machine learning/AI projects fail</a:t>
            </a:r>
            <a:br>
              <a:rPr lang="x-none" dirty="0"/>
            </a:br>
            <a:r>
              <a:rPr lang="x-none" dirty="0"/>
              <a:t>(Gartner claims 85 %)</a:t>
            </a:r>
          </a:p>
          <a:p>
            <a:endParaRPr lang="x-none" dirty="0"/>
          </a:p>
          <a:p>
            <a:endParaRPr lang="x-none" dirty="0"/>
          </a:p>
          <a:p>
            <a:r>
              <a:rPr lang="x-none" dirty="0"/>
              <a:t>Ethics, e.g., Amazon has/had</a:t>
            </a:r>
            <a:br>
              <a:rPr lang="x-none" dirty="0"/>
            </a:br>
            <a:r>
              <a:rPr lang="x-none" dirty="0"/>
              <a:t>sub-par employees fired by an AI</a:t>
            </a:r>
            <a:br>
              <a:rPr lang="x-none" dirty="0"/>
            </a:br>
            <a:r>
              <a:rPr lang="x-none" dirty="0"/>
              <a:t>automatically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09D72-2E9D-49B0-8977-41DCCC66C0BB}" type="slidenum">
              <a:rPr lang="nl-BE" smtClean="0"/>
              <a:pPr/>
              <a:t>14</a:t>
            </a:fld>
            <a:endParaRPr lang="nl-BE"/>
          </a:p>
        </p:txBody>
      </p:sp>
      <p:pic>
        <p:nvPicPr>
          <p:cNvPr id="7170" name="Picture 2" descr="Image result for termina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8754" y="3505860"/>
            <a:ext cx="2283705" cy="137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project fail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06728" y="2019353"/>
            <a:ext cx="2133524" cy="109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9602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B8FE5D-85FC-548B-57FB-2A5DF668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90170"/>
            <a:ext cx="8915399" cy="2708434"/>
          </a:xfrm>
        </p:spPr>
        <p:txBody>
          <a:bodyPr/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inherit"/>
              </a:rPr>
              <a:t>Machine Learning often deals with the following issues:</a:t>
            </a: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/>
            </a:r>
            <a:b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C24DD2-F80D-08CC-CC4E-86F8D81F6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309" y="1392343"/>
            <a:ext cx="8501380" cy="3693319"/>
          </a:xfrm>
        </p:spPr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444444"/>
              </a:solidFill>
              <a:effectLst/>
              <a:latin typeface="Georgia" panose="02040502050405020303" pitchFamily="18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Collecting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Filtering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Analyzing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Training algorithms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Testing algorithms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Using algorithms for future predictions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087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Reasons for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x-none" dirty="0"/>
              <a:t>Asking the wrong question</a:t>
            </a:r>
          </a:p>
          <a:p>
            <a:r>
              <a:rPr lang="x-none" dirty="0"/>
              <a:t>Trying to solve the wrong problem</a:t>
            </a:r>
          </a:p>
          <a:p>
            <a:r>
              <a:rPr lang="x-none" dirty="0"/>
              <a:t>Not having enough data</a:t>
            </a:r>
          </a:p>
          <a:p>
            <a:r>
              <a:rPr lang="x-none" dirty="0"/>
              <a:t>Not having the right data</a:t>
            </a:r>
          </a:p>
          <a:p>
            <a:r>
              <a:rPr lang="x-none" dirty="0"/>
              <a:t>Having too much data</a:t>
            </a:r>
          </a:p>
          <a:p>
            <a:r>
              <a:rPr lang="x-none" dirty="0"/>
              <a:t>Hiring the wrong people</a:t>
            </a:r>
          </a:p>
          <a:p>
            <a:r>
              <a:rPr lang="x-none" dirty="0"/>
              <a:t>Using the wrong tools</a:t>
            </a:r>
          </a:p>
          <a:p>
            <a:r>
              <a:rPr lang="x-none" dirty="0"/>
              <a:t>Not having the right model</a:t>
            </a:r>
          </a:p>
          <a:p>
            <a:r>
              <a:rPr lang="x-none" dirty="0"/>
              <a:t>Not having the right yardstick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09D72-2E9D-49B0-8977-41DCCC66C0BB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2155" y="2582369"/>
            <a:ext cx="2952980" cy="221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97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FE7975-D58D-591F-4D42-6F433251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in ML</a:t>
            </a:r>
          </a:p>
        </p:txBody>
      </p:sp>
      <p:pic>
        <p:nvPicPr>
          <p:cNvPr id="1026" name="Picture 2" descr="Figure 5: Challenges hindering the use of machine learning… | Flickr">
            <a:extLst>
              <a:ext uri="{FF2B5EF4-FFF2-40B4-BE49-F238E27FC236}">
                <a16:creationId xmlns:a16="http://schemas.microsoft.com/office/drawing/2014/main" xmlns="" id="{36210DAA-2ADB-2000-5135-6793B5197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786130"/>
            <a:ext cx="9144000" cy="607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167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47D194-7CD1-73C3-BF7A-91CAFFE2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1214422"/>
            <a:ext cx="6921720" cy="37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7507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C++</a:t>
            </a:r>
            <a:endParaRPr lang="x-none" dirty="0"/>
          </a:p>
          <a:p>
            <a:pPr lvl="1"/>
            <a:r>
              <a:rPr lang="x-none" dirty="0"/>
              <a:t>...</a:t>
            </a:r>
            <a:endParaRPr lang="en-US" dirty="0"/>
          </a:p>
          <a:p>
            <a:r>
              <a:rPr lang="en-US" dirty="0"/>
              <a:t>Many libraries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09D72-2E9D-49B0-8977-41DCCC66C0BB}" type="slidenum">
              <a:rPr lang="nl-BE" smtClean="0"/>
              <a:pPr/>
              <a:t>19</a:t>
            </a:fld>
            <a:endParaRPr lang="nl-BE"/>
          </a:p>
        </p:txBody>
      </p:sp>
      <p:grpSp>
        <p:nvGrpSpPr>
          <p:cNvPr id="9" name="Group 8"/>
          <p:cNvGrpSpPr/>
          <p:nvPr/>
        </p:nvGrpSpPr>
        <p:grpSpPr>
          <a:xfrm>
            <a:off x="2145314" y="3069393"/>
            <a:ext cx="4561514" cy="369514"/>
            <a:chOff x="1630431" y="3327488"/>
            <a:chExt cx="6082018" cy="492685"/>
          </a:xfrm>
        </p:grpSpPr>
        <p:sp>
          <p:nvSpPr>
            <p:cNvPr id="5" name="TextBox 4"/>
            <p:cNvSpPr txBox="1"/>
            <p:nvPr/>
          </p:nvSpPr>
          <p:spPr>
            <a:xfrm>
              <a:off x="4542137" y="3327488"/>
              <a:ext cx="3170312" cy="430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classic machine learning</a:t>
              </a:r>
            </a:p>
          </p:txBody>
        </p:sp>
        <p:cxnSp>
          <p:nvCxnSpPr>
            <p:cNvPr id="7" name="Straight Arrow Connector 6"/>
            <p:cNvCxnSpPr>
              <a:stCxn id="5" idx="1"/>
            </p:cNvCxnSpPr>
            <p:nvPr/>
          </p:nvCxnSpPr>
          <p:spPr>
            <a:xfrm flipH="1">
              <a:off x="1630431" y="3542932"/>
              <a:ext cx="2911706" cy="27724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049065" y="3867716"/>
            <a:ext cx="4561514" cy="983511"/>
            <a:chOff x="2452382" y="4006506"/>
            <a:chExt cx="6082018" cy="1311348"/>
          </a:xfrm>
        </p:grpSpPr>
        <p:grpSp>
          <p:nvGrpSpPr>
            <p:cNvPr id="10" name="Group 9"/>
            <p:cNvGrpSpPr/>
            <p:nvPr/>
          </p:nvGrpSpPr>
          <p:grpSpPr>
            <a:xfrm>
              <a:off x="2668406" y="4206100"/>
              <a:ext cx="5865994" cy="456080"/>
              <a:chOff x="1846455" y="3399712"/>
              <a:chExt cx="5865994" cy="45608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542137" y="3399712"/>
                <a:ext cx="3170312" cy="4308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/>
                  <a:t>deep learning frameworks</a:t>
                </a:r>
              </a:p>
            </p:txBody>
          </p:sp>
          <p:cxnSp>
            <p:nvCxnSpPr>
              <p:cNvPr id="12" name="Straight Arrow Connector 11"/>
              <p:cNvCxnSpPr>
                <a:stCxn id="11" idx="1"/>
                <a:endCxn id="15" idx="1"/>
              </p:cNvCxnSpPr>
              <p:nvPr/>
            </p:nvCxnSpPr>
            <p:spPr>
              <a:xfrm flipH="1">
                <a:off x="1846455" y="3615156"/>
                <a:ext cx="2695682" cy="2406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ight Brace 14"/>
            <p:cNvSpPr/>
            <p:nvPr/>
          </p:nvSpPr>
          <p:spPr>
            <a:xfrm>
              <a:off x="2452382" y="4006506"/>
              <a:ext cx="216024" cy="1311348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844850" y="1783970"/>
            <a:ext cx="2518959" cy="36933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Fast-evolving ecosystem!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21091" y="3208914"/>
            <a:ext cx="1242138" cy="29398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ounded Rectangle 15"/>
          <p:cNvSpPr/>
          <p:nvPr/>
        </p:nvSpPr>
        <p:spPr>
          <a:xfrm>
            <a:off x="564118" y="4065488"/>
            <a:ext cx="1242138" cy="29398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ounded Rectangle 16"/>
          <p:cNvSpPr/>
          <p:nvPr/>
        </p:nvSpPr>
        <p:spPr>
          <a:xfrm>
            <a:off x="564118" y="1725350"/>
            <a:ext cx="1242138" cy="29398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xmlns="" val="268880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ficial Intelligence vs Machine Learning vs Deep Learning vs Data Science">
            <a:extLst>
              <a:ext uri="{FF2B5EF4-FFF2-40B4-BE49-F238E27FC236}">
                <a16:creationId xmlns:a16="http://schemas.microsoft.com/office/drawing/2014/main" xmlns="" id="{664EF48D-D3FF-CE3F-6DCA-A45339009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51420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Nice end-to-end framework</a:t>
            </a:r>
          </a:p>
          <a:p>
            <a:pPr lvl="1"/>
            <a:r>
              <a:rPr lang="en-US" dirty="0"/>
              <a:t>data exploration (+ pandas + </a:t>
            </a:r>
            <a:r>
              <a:rPr lang="en-US" dirty="0" err="1"/>
              <a:t>holoviews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preprocessing (+ pandas)</a:t>
            </a:r>
          </a:p>
          <a:p>
            <a:pPr lvl="2"/>
            <a:r>
              <a:rPr lang="en-US" dirty="0"/>
              <a:t>cleaning/missing values</a:t>
            </a:r>
          </a:p>
          <a:p>
            <a:pPr lvl="2"/>
            <a:r>
              <a:rPr lang="en-US" dirty="0"/>
              <a:t>normalization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/>
              <a:t>application</a:t>
            </a:r>
          </a:p>
          <a:p>
            <a:r>
              <a:rPr lang="en-US" dirty="0"/>
              <a:t>"Classic" machine learning only</a:t>
            </a:r>
          </a:p>
          <a:p>
            <a:r>
              <a:rPr lang="en-US" dirty="0">
                <a:hlinkClick r:id="rId2"/>
              </a:rPr>
              <a:t>https://scikit-learn.org/stable/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09D72-2E9D-49B0-8977-41DCCC66C0BB}" type="slidenum">
              <a:rPr lang="nl-BE" smtClean="0"/>
              <a:pPr/>
              <a:t>20</a:t>
            </a:fld>
            <a:endParaRPr lang="nl-BE"/>
          </a:p>
        </p:txBody>
      </p:sp>
      <p:pic>
        <p:nvPicPr>
          <p:cNvPr id="4098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13660" y="3374242"/>
            <a:ext cx="2670223" cy="96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226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framework for deep learning</a:t>
            </a:r>
          </a:p>
          <a:p>
            <a:r>
              <a:rPr lang="en-US" dirty="0" err="1"/>
              <a:t>TensorFlow</a:t>
            </a:r>
            <a:r>
              <a:rPr lang="en-US" dirty="0"/>
              <a:t> backend</a:t>
            </a:r>
          </a:p>
          <a:p>
            <a:r>
              <a:rPr lang="en-US" dirty="0"/>
              <a:t>Layer types</a:t>
            </a:r>
          </a:p>
          <a:p>
            <a:pPr lvl="1"/>
            <a:r>
              <a:rPr lang="en-US" dirty="0"/>
              <a:t>dense</a:t>
            </a:r>
          </a:p>
          <a:p>
            <a:pPr lvl="1"/>
            <a:r>
              <a:rPr lang="en-US" dirty="0"/>
              <a:t>convolutional</a:t>
            </a:r>
          </a:p>
          <a:p>
            <a:pPr lvl="1"/>
            <a:r>
              <a:rPr lang="en-US" dirty="0"/>
              <a:t>pooling</a:t>
            </a:r>
          </a:p>
          <a:p>
            <a:pPr lvl="1"/>
            <a:r>
              <a:rPr lang="en-US" dirty="0"/>
              <a:t>embedding</a:t>
            </a:r>
          </a:p>
          <a:p>
            <a:pPr lvl="1"/>
            <a:r>
              <a:rPr lang="en-US" dirty="0"/>
              <a:t>recurrent</a:t>
            </a:r>
          </a:p>
          <a:p>
            <a:pPr lvl="1"/>
            <a:r>
              <a:rPr lang="en-US" dirty="0"/>
              <a:t>activation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>
                <a:hlinkClick r:id="rId2"/>
              </a:rPr>
              <a:t>https://keras.io/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09D72-2E9D-49B0-8977-41DCCC66C0BB}" type="slidenum">
              <a:rPr lang="nl-BE" smtClean="0"/>
              <a:pPr/>
              <a:t>21</a:t>
            </a:fld>
            <a:endParaRPr lang="nl-BE"/>
          </a:p>
        </p:txBody>
      </p:sp>
      <p:pic>
        <p:nvPicPr>
          <p:cNvPr id="5122" name="Picture 2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0362" y="2916642"/>
            <a:ext cx="3246824" cy="94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TensorFlow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5130" name="Picture 10" descr="Image result for tensorflo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6139" y="3784593"/>
            <a:ext cx="1330420" cy="113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820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09" y="1392343"/>
            <a:ext cx="8501380" cy="2585323"/>
          </a:xfrm>
        </p:spPr>
        <p:txBody>
          <a:bodyPr/>
          <a:lstStyle/>
          <a:p>
            <a:r>
              <a:rPr lang="x-none" dirty="0"/>
              <a:t>Data ingestion</a:t>
            </a:r>
          </a:p>
          <a:p>
            <a:pPr lvl="1"/>
            <a:r>
              <a:rPr lang="x-none" dirty="0"/>
              <a:t>CSV/JSON/XML/H5 files, RDBMS, NoSQL, HTTP,...</a:t>
            </a:r>
          </a:p>
          <a:p>
            <a:r>
              <a:rPr lang="x-none" dirty="0"/>
              <a:t>Data cleaning</a:t>
            </a:r>
          </a:p>
          <a:p>
            <a:pPr lvl="1"/>
            <a:r>
              <a:rPr lang="x-none" dirty="0"/>
              <a:t>outliers/invalid values? </a:t>
            </a:r>
            <a:r>
              <a:rPr lang="x-none" dirty="0">
                <a:sym typeface="Symbol" panose="05050102010706020507" pitchFamily="18" charset="2"/>
              </a:rPr>
              <a:t></a:t>
            </a:r>
            <a:r>
              <a:rPr lang="x-none" dirty="0"/>
              <a:t> filter</a:t>
            </a:r>
          </a:p>
          <a:p>
            <a:pPr lvl="1"/>
            <a:r>
              <a:rPr lang="x-none" dirty="0"/>
              <a:t>missing values? </a:t>
            </a:r>
            <a:r>
              <a:rPr lang="x-none" dirty="0">
                <a:sym typeface="Symbol" panose="05050102010706020507" pitchFamily="18" charset="2"/>
              </a:rPr>
              <a:t></a:t>
            </a:r>
            <a:r>
              <a:rPr lang="x-none" dirty="0"/>
              <a:t> impute</a:t>
            </a:r>
          </a:p>
          <a:p>
            <a:r>
              <a:rPr lang="x-none" dirty="0"/>
              <a:t>Data transformation</a:t>
            </a:r>
          </a:p>
          <a:p>
            <a:pPr lvl="1"/>
            <a:r>
              <a:rPr lang="x-none" dirty="0"/>
              <a:t>scaling/normalization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44850" y="6384344"/>
            <a:ext cx="502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209D72-2E9D-49B0-8977-41DCCC66C0BB}" type="slidenum">
              <a:rPr lang="nl-BE" smtClean="0"/>
              <a:pPr/>
              <a:t>22</a:t>
            </a:fld>
            <a:endParaRPr lang="nl-BE"/>
          </a:p>
        </p:txBody>
      </p:sp>
      <p:grpSp>
        <p:nvGrpSpPr>
          <p:cNvPr id="5" name="Group 4"/>
          <p:cNvGrpSpPr/>
          <p:nvPr/>
        </p:nvGrpSpPr>
        <p:grpSpPr>
          <a:xfrm>
            <a:off x="4147457" y="2999560"/>
            <a:ext cx="4854416" cy="2363390"/>
            <a:chOff x="5529943" y="2856412"/>
            <a:chExt cx="6472554" cy="3151187"/>
          </a:xfrm>
        </p:grpSpPr>
        <p:pic>
          <p:nvPicPr>
            <p:cNvPr id="12290" name="Picture 2" descr="Data Pipelin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943" y="3680977"/>
              <a:ext cx="6472554" cy="2326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532915" y="2856412"/>
              <a:ext cx="3065796" cy="492443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x-none" i="1" dirty="0"/>
                <a:t>Must</a:t>
              </a:r>
              <a:r>
                <a:rPr lang="x-none" sz="1350" dirty="0"/>
                <a:t> be done systematically</a:t>
              </a:r>
              <a:endParaRPr lang="en-US" sz="1350" dirty="0"/>
            </a:p>
          </p:txBody>
        </p:sp>
      </p:grpSp>
      <p:pic>
        <p:nvPicPr>
          <p:cNvPr id="8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04703" y="4770864"/>
            <a:ext cx="1465517" cy="53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7458" y="2054714"/>
            <a:ext cx="2391251" cy="49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7992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79" y="2144077"/>
            <a:ext cx="7003415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71930" marR="5080" indent="-1459865">
              <a:lnSpc>
                <a:spcPct val="100400"/>
              </a:lnSpc>
              <a:spcBef>
                <a:spcPts val="75"/>
              </a:spcBef>
            </a:pPr>
            <a:r>
              <a:rPr spc="-30" dirty="0"/>
              <a:t>State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Applications</a:t>
            </a:r>
            <a:r>
              <a:rPr dirty="0"/>
              <a:t> of </a:t>
            </a:r>
            <a:r>
              <a:rPr spc="-980" dirty="0"/>
              <a:t> </a:t>
            </a:r>
            <a:r>
              <a:rPr dirty="0"/>
              <a:t>Machine</a:t>
            </a:r>
            <a:r>
              <a:rPr spc="-1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920" y="185420"/>
            <a:ext cx="4063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Autonomous</a:t>
            </a:r>
            <a:r>
              <a:rPr spc="-55" dirty="0"/>
              <a:t> </a:t>
            </a:r>
            <a:r>
              <a:rPr spc="-20" dirty="0"/>
              <a:t>Cars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49917" y="1111138"/>
            <a:ext cx="3535679" cy="2597785"/>
            <a:chOff x="4949917" y="1111138"/>
            <a:chExt cx="3535679" cy="2597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917" y="1111138"/>
              <a:ext cx="3535657" cy="25974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34494" y="1990021"/>
              <a:ext cx="1447800" cy="1295400"/>
            </a:xfrm>
            <a:custGeom>
              <a:avLst/>
              <a:gdLst/>
              <a:ahLst/>
              <a:cxnLst/>
              <a:rect l="l" t="t" r="r" b="b"/>
              <a:pathLst>
                <a:path w="1447800" h="1295400">
                  <a:moveTo>
                    <a:pt x="0" y="0"/>
                  </a:moveTo>
                  <a:lnTo>
                    <a:pt x="1447800" y="0"/>
                  </a:lnTo>
                  <a:lnTo>
                    <a:pt x="1447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49" y="1100951"/>
            <a:ext cx="3827150" cy="25089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7092" y="3599397"/>
            <a:ext cx="4519295" cy="3142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754380" indent="-342900">
              <a:lnSpc>
                <a:spcPct val="996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10" dirty="0">
                <a:latin typeface="Calibri"/>
                <a:cs typeface="Calibri"/>
              </a:rPr>
              <a:t>Nevada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made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legal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for 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autonomous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cars</a:t>
            </a:r>
            <a:r>
              <a:rPr sz="2300" spc="-10" dirty="0">
                <a:latin typeface="Calibri"/>
                <a:cs typeface="Calibri"/>
              </a:rPr>
              <a:t> to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drive</a:t>
            </a:r>
            <a:r>
              <a:rPr sz="2300" spc="-5" dirty="0">
                <a:latin typeface="Calibri"/>
                <a:cs typeface="Calibri"/>
              </a:rPr>
              <a:t> on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roads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in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June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2011</a:t>
            </a:r>
            <a:endParaRPr sz="2300">
              <a:latin typeface="Calibri"/>
              <a:cs typeface="Calibri"/>
            </a:endParaRPr>
          </a:p>
          <a:p>
            <a:pPr marL="355600" marR="384810" indent="-342900">
              <a:lnSpc>
                <a:spcPct val="10020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5" dirty="0">
                <a:latin typeface="Calibri"/>
                <a:cs typeface="Calibri"/>
              </a:rPr>
              <a:t>As of 2013,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four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states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(Nevada,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Florida,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California,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and 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Michigan)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have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legalized 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autonomous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cars</a:t>
            </a:r>
            <a:endParaRPr sz="2300">
              <a:latin typeface="Calibri"/>
              <a:cs typeface="Calibri"/>
            </a:endParaRPr>
          </a:p>
          <a:p>
            <a:pPr marL="2004060">
              <a:lnSpc>
                <a:spcPts val="2130"/>
              </a:lnSpc>
              <a:spcBef>
                <a:spcPts val="420"/>
              </a:spcBef>
            </a:pP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Penn’s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Autonomous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Car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  <a:p>
            <a:pPr marL="2004060">
              <a:lnSpc>
                <a:spcPts val="2130"/>
              </a:lnSpc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(Ben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Franklin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Racing 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Team)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8558" y="3831664"/>
            <a:ext cx="3191510" cy="2824480"/>
            <a:chOff x="5128558" y="3831664"/>
            <a:chExt cx="3191510" cy="28244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1258" y="3844365"/>
              <a:ext cx="3166033" cy="27988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34908" y="3838014"/>
              <a:ext cx="3178810" cy="2811780"/>
            </a:xfrm>
            <a:custGeom>
              <a:avLst/>
              <a:gdLst/>
              <a:ahLst/>
              <a:cxnLst/>
              <a:rect l="l" t="t" r="r" b="b"/>
              <a:pathLst>
                <a:path w="3178809" h="2811779">
                  <a:moveTo>
                    <a:pt x="0" y="0"/>
                  </a:moveTo>
                  <a:lnTo>
                    <a:pt x="3178734" y="0"/>
                  </a:lnTo>
                  <a:lnTo>
                    <a:pt x="3178734" y="2811539"/>
                  </a:lnTo>
                  <a:lnTo>
                    <a:pt x="0" y="28115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1776924"/>
            <a:ext cx="8953500" cy="1866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0707" y="0"/>
            <a:ext cx="6967220" cy="1229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1163955">
              <a:lnSpc>
                <a:spcPct val="79500"/>
              </a:lnSpc>
              <a:spcBef>
                <a:spcPts val="1180"/>
              </a:spcBef>
            </a:pPr>
            <a:r>
              <a:rPr dirty="0"/>
              <a:t>Machine</a:t>
            </a:r>
            <a:r>
              <a:rPr spc="-10" dirty="0"/>
              <a:t> </a:t>
            </a:r>
            <a:r>
              <a:rPr spc="-5" dirty="0"/>
              <a:t>Learning</a:t>
            </a:r>
            <a:r>
              <a:rPr spc="5" dirty="0"/>
              <a:t> </a:t>
            </a:r>
            <a:r>
              <a:rPr dirty="0"/>
              <a:t>in </a:t>
            </a:r>
            <a:r>
              <a:rPr spc="5" dirty="0"/>
              <a:t> </a:t>
            </a:r>
            <a:r>
              <a:rPr spc="-10" dirty="0"/>
              <a:t>Automatic</a:t>
            </a:r>
            <a:r>
              <a:rPr spc="-20" dirty="0"/>
              <a:t> </a:t>
            </a:r>
            <a:r>
              <a:rPr spc="-5" dirty="0"/>
              <a:t>Speech</a:t>
            </a:r>
            <a:r>
              <a:rPr spc="-20" dirty="0"/>
              <a:t> </a:t>
            </a:r>
            <a:r>
              <a:rPr spc="-10" dirty="0"/>
              <a:t>Recognition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322876"/>
            <a:ext cx="4559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Typical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989468"/>
            <a:ext cx="3917751" cy="28685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4340" y="3535424"/>
            <a:ext cx="8353425" cy="108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ML</a:t>
            </a:r>
            <a:r>
              <a:rPr sz="2400" dirty="0">
                <a:latin typeface="Calibri"/>
                <a:cs typeface="Calibri"/>
              </a:rPr>
              <a:t> used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predict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phone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states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sound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spectrogram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409067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Deep learning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state-of-the-art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73548" y="4845050"/>
          <a:ext cx="477456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75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200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Hidden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Word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Error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Rate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16.0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12.8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11.4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10.9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11.1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650740" y="5505268"/>
            <a:ext cx="3956050" cy="112522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latin typeface="Calibri"/>
                <a:cs typeface="Calibri"/>
              </a:rPr>
              <a:t>Baseline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GMM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performance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15.4%</a:t>
            </a:r>
            <a:endParaRPr sz="1800">
              <a:latin typeface="Calibri"/>
              <a:cs typeface="Calibri"/>
            </a:endParaRPr>
          </a:p>
          <a:p>
            <a:pPr marL="12700" marR="469265">
              <a:lnSpc>
                <a:spcPct val="101200"/>
              </a:lnSpc>
              <a:spcBef>
                <a:spcPts val="720"/>
              </a:spcBef>
            </a:pPr>
            <a:r>
              <a:rPr sz="1400" spc="-5" dirty="0">
                <a:latin typeface="Calibri"/>
                <a:cs typeface="Calibri"/>
              </a:rPr>
              <a:t>[Zeiler et </a:t>
            </a:r>
            <a:r>
              <a:rPr sz="1400" dirty="0">
                <a:latin typeface="Calibri"/>
                <a:cs typeface="Calibri"/>
              </a:rPr>
              <a:t>al. </a:t>
            </a:r>
            <a:r>
              <a:rPr sz="1400" spc="-10" dirty="0">
                <a:latin typeface="Calibri"/>
                <a:cs typeface="Calibri"/>
              </a:rPr>
              <a:t>“On </a:t>
            </a:r>
            <a:r>
              <a:rPr sz="1400" spc="-5" dirty="0">
                <a:latin typeface="Calibri"/>
                <a:cs typeface="Calibri"/>
              </a:rPr>
              <a:t>rectified </a:t>
            </a:r>
            <a:r>
              <a:rPr sz="1400" dirty="0">
                <a:latin typeface="Calibri"/>
                <a:cs typeface="Calibri"/>
              </a:rPr>
              <a:t>linear units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speech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recognition”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ICASSP </a:t>
            </a:r>
            <a:r>
              <a:rPr sz="1400" dirty="0">
                <a:latin typeface="Calibri"/>
                <a:cs typeface="Calibri"/>
              </a:rPr>
              <a:t>2013]</a:t>
            </a:r>
            <a:endParaRPr sz="1400">
              <a:latin typeface="Calibri"/>
              <a:cs typeface="Calibri"/>
            </a:endParaRPr>
          </a:p>
          <a:p>
            <a:pPr marL="3787775">
              <a:lnSpc>
                <a:spcPts val="142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2479357"/>
            <a:ext cx="6705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Types</a:t>
            </a:r>
            <a:r>
              <a:rPr spc="-3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lang="en-IN" spc="-40" dirty="0"/>
              <a:t>Machine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8165" y="90170"/>
            <a:ext cx="59886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Defining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15" dirty="0"/>
              <a:t> </a:t>
            </a:r>
            <a:r>
              <a:rPr spc="-85" dirty="0"/>
              <a:t>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3150" y="1047115"/>
            <a:ext cx="6676390" cy="528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 marR="5080" indent="904240">
              <a:lnSpc>
                <a:spcPct val="113100"/>
              </a:lnSpc>
              <a:spcBef>
                <a:spcPts val="100"/>
              </a:spcBef>
            </a:pP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Improve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on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task </a:t>
            </a:r>
            <a:r>
              <a:rPr sz="2800" spc="-150" dirty="0">
                <a:solidFill>
                  <a:srgbClr val="FF3300"/>
                </a:solidFill>
                <a:latin typeface="Calibri"/>
                <a:cs typeface="Calibri"/>
              </a:rPr>
              <a:t>T,</a:t>
            </a:r>
            <a:r>
              <a:rPr sz="2800" spc="-14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respect </a:t>
            </a: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</a:t>
            </a:r>
            <a:r>
              <a:rPr sz="2800" spc="-60" dirty="0">
                <a:solidFill>
                  <a:srgbClr val="FF33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orma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nce m</a:t>
            </a:r>
            <a:r>
              <a:rPr sz="2800" spc="-25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ri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345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,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b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ri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nce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2435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Playing </a:t>
            </a:r>
            <a:r>
              <a:rPr sz="1800" spc="-15" dirty="0">
                <a:latin typeface="Calibri"/>
                <a:cs typeface="Calibri"/>
              </a:rPr>
              <a:t>checkers</a:t>
            </a:r>
            <a:endParaRPr sz="1800">
              <a:latin typeface="Calibri"/>
              <a:cs typeface="Calibri"/>
            </a:endParaRPr>
          </a:p>
          <a:p>
            <a:pPr marL="12700" marR="1220470">
              <a:lnSpc>
                <a:spcPts val="1900"/>
              </a:lnSpc>
              <a:spcBef>
                <a:spcPts val="200"/>
              </a:spcBef>
            </a:pPr>
            <a:r>
              <a:rPr sz="1800" spc="-5" dirty="0">
                <a:latin typeface="Calibri"/>
                <a:cs typeface="Calibri"/>
              </a:rPr>
              <a:t>P: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Percentage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against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arbitrary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opponent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practice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games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against</a:t>
            </a:r>
            <a:r>
              <a:rPr sz="1800" spc="-5" dirty="0">
                <a:latin typeface="Calibri"/>
                <a:cs typeface="Calibri"/>
              </a:rPr>
              <a:t> itself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1720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-5" dirty="0">
                <a:latin typeface="Calibri"/>
                <a:cs typeface="Calibri"/>
              </a:rPr>
              <a:t> Recognizing </a:t>
            </a:r>
            <a:r>
              <a:rPr sz="1800" spc="-10" dirty="0">
                <a:latin typeface="Calibri"/>
                <a:cs typeface="Calibri"/>
              </a:rPr>
              <a:t>hand-written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z="1800" spc="-5" dirty="0">
                <a:latin typeface="Calibri"/>
                <a:cs typeface="Calibri"/>
              </a:rPr>
              <a:t>P: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Percentage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classified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</a:pP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human-labeled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handwritten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  <a:spcBef>
                <a:spcPts val="1739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Driving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four-lane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highways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vision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sensors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z="1800" spc="-5" dirty="0">
                <a:latin typeface="Calibri"/>
                <a:cs typeface="Calibri"/>
              </a:rPr>
              <a:t>P: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Average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traveled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human-judged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error</a:t>
            </a:r>
            <a:endParaRPr sz="1800">
              <a:latin typeface="Calibri"/>
              <a:cs typeface="Calibri"/>
            </a:endParaRPr>
          </a:p>
          <a:p>
            <a:pPr marL="274320" marR="682625" indent="-262255">
              <a:lnSpc>
                <a:spcPts val="1900"/>
              </a:lnSpc>
              <a:spcBef>
                <a:spcPts val="200"/>
              </a:spcBef>
            </a:pP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sequence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steering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commands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recorded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observing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driver.</a:t>
            </a:r>
            <a:endParaRPr sz="1800">
              <a:latin typeface="Calibri"/>
              <a:cs typeface="Calibri"/>
            </a:endParaRPr>
          </a:p>
          <a:p>
            <a:pPr marL="12700" marR="1724660" algn="just">
              <a:lnSpc>
                <a:spcPct val="90300"/>
              </a:lnSpc>
              <a:spcBef>
                <a:spcPts val="1930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email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messages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legitimate. </a:t>
            </a:r>
            <a:r>
              <a:rPr sz="1800" spc="-5" dirty="0">
                <a:latin typeface="Calibri"/>
                <a:cs typeface="Calibri"/>
              </a:rPr>
              <a:t> P: </a:t>
            </a:r>
            <a:r>
              <a:rPr sz="1800" spc="-15" dirty="0">
                <a:latin typeface="Calibri"/>
                <a:cs typeface="Calibri"/>
              </a:rPr>
              <a:t>Percentage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email messages </a:t>
            </a:r>
            <a:r>
              <a:rPr sz="1800" spc="-10" dirty="0">
                <a:latin typeface="Calibri"/>
                <a:cs typeface="Calibri"/>
              </a:rPr>
              <a:t>correctly </a:t>
            </a:r>
            <a:r>
              <a:rPr sz="1800" spc="-5" dirty="0">
                <a:latin typeface="Calibri"/>
                <a:cs typeface="Calibri"/>
              </a:rPr>
              <a:t>classified.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emails,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human-given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labels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18186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87E39700-A485-8742-DD09-73B7C3D15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52413" y="0"/>
            <a:ext cx="9648826" cy="746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03550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Visual search query image">
            <a:extLst>
              <a:ext uri="{FF2B5EF4-FFF2-40B4-BE49-F238E27FC236}">
                <a16:creationId xmlns:a16="http://schemas.microsoft.com/office/drawing/2014/main" xmlns="" id="{32353039-6314-F0F5-7CA1-245FD095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879"/>
          <a:stretch>
            <a:fillRect/>
          </a:stretch>
        </p:blipFill>
        <p:spPr bwMode="auto">
          <a:xfrm>
            <a:off x="-180975" y="-357188"/>
            <a:ext cx="9253538" cy="757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3501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>
            <a:extLst>
              <a:ext uri="{FF2B5EF4-FFF2-40B4-BE49-F238E27FC236}">
                <a16:creationId xmlns:a16="http://schemas.microsoft.com/office/drawing/2014/main" xmlns="" id="{9DAB71CB-C381-AD8F-BC30-1E76902B9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3728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9pPr>
          </a:lstStyle>
          <a:p>
            <a:pPr algn="r" eaLnBrk="1" hangingPunct="1">
              <a:buSzPct val="100000"/>
            </a:pPr>
            <a:fld id="{374930F4-5985-41FF-B898-CFC1611D30E1}" type="slidenum">
              <a:rPr lang="tr-TR" altLang="en-US" sz="1400" i="1">
                <a:solidFill>
                  <a:srgbClr val="000000"/>
                </a:solidFill>
              </a:rPr>
              <a:pPr algn="r" eaLnBrk="1" hangingPunct="1">
                <a:buSzPct val="100000"/>
              </a:pPr>
              <a:t>29</a:t>
            </a:fld>
            <a:endParaRPr lang="tr-TR" altLang="en-US" sz="1400" i="1">
              <a:solidFill>
                <a:srgbClr val="000000"/>
              </a:solidFill>
            </a:endParaRPr>
          </a:p>
        </p:txBody>
      </p:sp>
      <p:sp>
        <p:nvSpPr>
          <p:cNvPr id="32771" name="Text Box 2">
            <a:extLst>
              <a:ext uri="{FF2B5EF4-FFF2-40B4-BE49-F238E27FC236}">
                <a16:creationId xmlns:a16="http://schemas.microsoft.com/office/drawing/2014/main" xmlns="" id="{906CED28-9072-46CC-D9AC-54A94DEFD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20" y="414973"/>
            <a:ext cx="82296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9pPr>
          </a:lstStyle>
          <a:p>
            <a:pPr eaLnBrk="1" hangingPunct="1">
              <a:buSzPct val="100000"/>
            </a:pPr>
            <a:r>
              <a:rPr lang="tr-TR" altLang="en-US" sz="4000" i="1" dirty="0">
                <a:solidFill>
                  <a:schemeClr val="tx1"/>
                </a:solidFill>
                <a:latin typeface="Lucida Bright" panose="02040602050505020304" pitchFamily="18" charset="0"/>
              </a:rPr>
              <a:t>Supervised Learning: Uses</a:t>
            </a:r>
          </a:p>
        </p:txBody>
      </p:sp>
      <p:sp>
        <p:nvSpPr>
          <p:cNvPr id="32772" name="Text Box 3">
            <a:extLst>
              <a:ext uri="{FF2B5EF4-FFF2-40B4-BE49-F238E27FC236}">
                <a16:creationId xmlns:a16="http://schemas.microsoft.com/office/drawing/2014/main" xmlns="" id="{8B3A553A-4188-8544-9BB3-CE24643A7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6550" indent="-33655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"/>
            </a:pPr>
            <a:r>
              <a:rPr lang="tr-TR" altLang="en-US" sz="2400" dirty="0">
                <a:solidFill>
                  <a:srgbClr val="FF9900"/>
                </a:solidFill>
                <a:latin typeface="Lucida Bright" panose="02040602050505020304" pitchFamily="18" charset="0"/>
              </a:rPr>
              <a:t>Prediction of future cases:</a:t>
            </a:r>
            <a:r>
              <a:rPr lang="tr-TR" altLang="en-US" sz="2400" dirty="0">
                <a:solidFill>
                  <a:srgbClr val="000000"/>
                </a:solidFill>
                <a:latin typeface="Lucida Bright" panose="02040602050505020304" pitchFamily="18" charset="0"/>
              </a:rPr>
              <a:t> Use the rule to predict the output for future inputs</a:t>
            </a:r>
          </a:p>
          <a:p>
            <a:pPr eaLnBrk="1" hangingPunct="1">
              <a:spcBef>
                <a:spcPts val="6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"/>
            </a:pPr>
            <a:r>
              <a:rPr lang="tr-TR" altLang="en-US" sz="2400" dirty="0">
                <a:solidFill>
                  <a:srgbClr val="FF9900"/>
                </a:solidFill>
                <a:latin typeface="Lucida Bright" panose="02040602050505020304" pitchFamily="18" charset="0"/>
              </a:rPr>
              <a:t>Knowledge extraction:</a:t>
            </a:r>
            <a:r>
              <a:rPr lang="tr-TR" altLang="en-US" sz="2400" dirty="0">
                <a:solidFill>
                  <a:srgbClr val="000000"/>
                </a:solidFill>
                <a:latin typeface="Lucida Bright" panose="02040602050505020304" pitchFamily="18" charset="0"/>
              </a:rPr>
              <a:t> The rule is easy to understand</a:t>
            </a:r>
          </a:p>
          <a:p>
            <a:pPr eaLnBrk="1" hangingPunct="1">
              <a:spcBef>
                <a:spcPts val="6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"/>
            </a:pPr>
            <a:r>
              <a:rPr lang="tr-TR" altLang="en-US" sz="2400" dirty="0">
                <a:solidFill>
                  <a:srgbClr val="FF9900"/>
                </a:solidFill>
                <a:latin typeface="Lucida Bright" panose="02040602050505020304" pitchFamily="18" charset="0"/>
              </a:rPr>
              <a:t>Compression:</a:t>
            </a:r>
            <a:r>
              <a:rPr lang="tr-TR" altLang="en-US" sz="2400" dirty="0">
                <a:solidFill>
                  <a:srgbClr val="000000"/>
                </a:solidFill>
                <a:latin typeface="Lucida Bright" panose="02040602050505020304" pitchFamily="18" charset="0"/>
              </a:rPr>
              <a:t> The rule is simpler than the data it explains</a:t>
            </a:r>
          </a:p>
          <a:p>
            <a:pPr eaLnBrk="1" hangingPunct="1">
              <a:spcBef>
                <a:spcPts val="6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"/>
            </a:pPr>
            <a:r>
              <a:rPr lang="tr-TR" altLang="en-US" sz="2400" dirty="0">
                <a:solidFill>
                  <a:srgbClr val="FF9900"/>
                </a:solidFill>
                <a:latin typeface="Lucida Bright" panose="02040602050505020304" pitchFamily="18" charset="0"/>
              </a:rPr>
              <a:t>Outlier detection:</a:t>
            </a:r>
            <a:r>
              <a:rPr lang="tr-TR" altLang="en-US" sz="2400" dirty="0">
                <a:solidFill>
                  <a:srgbClr val="000000"/>
                </a:solidFill>
                <a:latin typeface="Lucida Bright" panose="02040602050505020304" pitchFamily="18" charset="0"/>
              </a:rPr>
              <a:t> Exceptions that are not covered by the rule, e.g., fraud</a:t>
            </a:r>
          </a:p>
        </p:txBody>
      </p:sp>
      <p:sp>
        <p:nvSpPr>
          <p:cNvPr id="32773" name="Text Box 4">
            <a:extLst>
              <a:ext uri="{FF2B5EF4-FFF2-40B4-BE49-F238E27FC236}">
                <a16:creationId xmlns:a16="http://schemas.microsoft.com/office/drawing/2014/main" xmlns="" id="{6D3CA47B-A6EF-F7BE-6F04-A15116F49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357313"/>
            <a:ext cx="850106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9pPr>
          </a:lstStyle>
          <a:p>
            <a:pPr eaLnBrk="1" hangingPunct="1">
              <a:buSzPct val="100000"/>
            </a:pPr>
            <a:r>
              <a:rPr lang="en-US" altLang="en-US">
                <a:solidFill>
                  <a:srgbClr val="000000"/>
                </a:solidFill>
              </a:rPr>
              <a:t>Example: decision trees tools that create rules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699CC7-F6D8-EB0D-D510-93801C9D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10" y="90171"/>
            <a:ext cx="8594090" cy="1354217"/>
          </a:xfrm>
        </p:spPr>
        <p:txBody>
          <a:bodyPr/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Footlight MT Light" panose="0204060206030A020304" pitchFamily="18" charset="0"/>
              </a:rPr>
              <a:t>         AI </a:t>
            </a:r>
            <a:r>
              <a:rPr lang="en-US" i="1" dirty="0">
                <a:solidFill>
                  <a:srgbClr val="FF0000"/>
                </a:solidFill>
                <a:effectLst/>
                <a:latin typeface="Footlight MT Light" panose="0204060206030A020304" pitchFamily="18" charset="0"/>
              </a:rPr>
              <a:t>vs</a:t>
            </a:r>
            <a:r>
              <a:rPr lang="en-US" b="1" i="0" dirty="0">
                <a:solidFill>
                  <a:srgbClr val="FF0000"/>
                </a:solidFill>
                <a:effectLst/>
                <a:latin typeface="Footlight MT Light" panose="0204060206030A020304" pitchFamily="18" charset="0"/>
              </a:rPr>
              <a:t> ML </a:t>
            </a:r>
            <a:r>
              <a:rPr lang="en-US" i="1" dirty="0">
                <a:solidFill>
                  <a:srgbClr val="FF0000"/>
                </a:solidFill>
                <a:effectLst/>
                <a:latin typeface="Footlight MT Light" panose="0204060206030A020304" pitchFamily="18" charset="0"/>
              </a:rPr>
              <a:t>vs</a:t>
            </a:r>
            <a:r>
              <a:rPr lang="en-US" b="1" i="0" dirty="0">
                <a:solidFill>
                  <a:srgbClr val="FF0000"/>
                </a:solidFill>
                <a:effectLst/>
                <a:latin typeface="Footlight MT Light" panose="0204060206030A020304" pitchFamily="18" charset="0"/>
              </a:rPr>
              <a:t> DL </a:t>
            </a:r>
            <a:r>
              <a:rPr lang="en-US" i="1" dirty="0">
                <a:solidFill>
                  <a:srgbClr val="FF0000"/>
                </a:solidFill>
                <a:effectLst/>
                <a:latin typeface="Footlight MT Light" panose="0204060206030A020304" pitchFamily="18" charset="0"/>
              </a:rPr>
              <a:t>vs</a:t>
            </a:r>
            <a:r>
              <a:rPr lang="en-US" b="1" i="0" dirty="0">
                <a:solidFill>
                  <a:srgbClr val="FF0000"/>
                </a:solidFill>
                <a:effectLst/>
                <a:latin typeface="Footlight MT Light" panose="0204060206030A020304" pitchFamily="18" charset="0"/>
              </a:rPr>
              <a:t> DS</a:t>
            </a:r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/>
            </a:r>
            <a:b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37F5CE-8526-377E-DEEA-40CA8BC9B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65450" y="493776"/>
            <a:ext cx="10268250" cy="768248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 descr="ai vs machine learning vs deep learning vs data science">
            <a:extLst>
              <a:ext uri="{FF2B5EF4-FFF2-40B4-BE49-F238E27FC236}">
                <a16:creationId xmlns:a16="http://schemas.microsoft.com/office/drawing/2014/main" xmlns="" id="{3F359407-62EC-DFA6-CECF-09EC713E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8991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13338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0BAB24-47AF-A6B9-51C5-FCA2A5FF2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24814" r="50000" b="30741"/>
          <a:stretch/>
        </p:blipFill>
        <p:spPr>
          <a:xfrm>
            <a:off x="-76200" y="0"/>
            <a:ext cx="9067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700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C1D4B2-E301-92DD-CB71-C236B2269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 t="35185" r="28333" b="15926"/>
          <a:stretch/>
        </p:blipFill>
        <p:spPr>
          <a:xfrm>
            <a:off x="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5388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457872B-CF80-DA22-850D-F01B6F05E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00" t="35185" r="29167" b="15926"/>
          <a:stretch/>
        </p:blipFill>
        <p:spPr>
          <a:xfrm>
            <a:off x="762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1039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966469" algn="ctr">
              <a:lnSpc>
                <a:spcPct val="100000"/>
              </a:lnSpc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Breast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1540" algn="ctr">
              <a:lnSpc>
                <a:spcPct val="100000"/>
              </a:lnSpc>
              <a:spcBef>
                <a:spcPts val="57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8739" y="6569510"/>
            <a:ext cx="2395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966469" algn="ctr">
              <a:lnSpc>
                <a:spcPct val="100000"/>
              </a:lnSpc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Breast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1540" algn="ctr">
              <a:lnSpc>
                <a:spcPct val="100000"/>
              </a:lnSpc>
              <a:spcBef>
                <a:spcPts val="57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1400" y="4749800"/>
              <a:ext cx="355600" cy="368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799567"/>
              <a:ext cx="228600" cy="2286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793217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2900" y="4749800"/>
              <a:ext cx="355600" cy="368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799567"/>
              <a:ext cx="228600" cy="2286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464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2400" y="4749800"/>
              <a:ext cx="355600" cy="368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799567"/>
              <a:ext cx="228600" cy="228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559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4749800"/>
              <a:ext cx="368300" cy="3683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799567"/>
              <a:ext cx="228600" cy="2286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793217"/>
              <a:ext cx="241300" cy="241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1000" y="4749800"/>
              <a:ext cx="355600" cy="3683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799567"/>
              <a:ext cx="228600" cy="2286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793217"/>
              <a:ext cx="241300" cy="241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7100" y="4749800"/>
              <a:ext cx="355600" cy="368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799567"/>
              <a:ext cx="228600" cy="2286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793217"/>
              <a:ext cx="241300" cy="241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3804535"/>
              <a:ext cx="241300" cy="241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3804535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3804535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65650" y="3804535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3850" y="3804535"/>
              <a:ext cx="241300" cy="241300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1962975" y="6076078"/>
            <a:ext cx="4946015" cy="172085"/>
          </a:xfrm>
          <a:custGeom>
            <a:avLst/>
            <a:gdLst/>
            <a:ahLst/>
            <a:cxnLst/>
            <a:rect l="l" t="t" r="r" b="b"/>
            <a:pathLst>
              <a:path w="4946015" h="172085">
                <a:moveTo>
                  <a:pt x="4793672" y="0"/>
                </a:moveTo>
                <a:lnTo>
                  <a:pt x="4774907" y="17224"/>
                </a:lnTo>
                <a:lnTo>
                  <a:pt x="4775382" y="24511"/>
                </a:lnTo>
                <a:lnTo>
                  <a:pt x="4778555" y="31089"/>
                </a:lnTo>
                <a:lnTo>
                  <a:pt x="4784206" y="36118"/>
                </a:lnTo>
                <a:lnTo>
                  <a:pt x="4837640" y="67288"/>
                </a:lnTo>
                <a:lnTo>
                  <a:pt x="0" y="67289"/>
                </a:lnTo>
                <a:lnTo>
                  <a:pt x="0" y="105389"/>
                </a:lnTo>
                <a:lnTo>
                  <a:pt x="4837640" y="105388"/>
                </a:lnTo>
                <a:lnTo>
                  <a:pt x="4784206" y="136558"/>
                </a:lnTo>
                <a:lnTo>
                  <a:pt x="4778555" y="141587"/>
                </a:lnTo>
                <a:lnTo>
                  <a:pt x="4775382" y="148165"/>
                </a:lnTo>
                <a:lnTo>
                  <a:pt x="4774907" y="155452"/>
                </a:lnTo>
                <a:lnTo>
                  <a:pt x="4777350" y="162612"/>
                </a:lnTo>
                <a:lnTo>
                  <a:pt x="4782379" y="168262"/>
                </a:lnTo>
                <a:lnTo>
                  <a:pt x="4788956" y="171436"/>
                </a:lnTo>
                <a:lnTo>
                  <a:pt x="4796244" y="171911"/>
                </a:lnTo>
                <a:lnTo>
                  <a:pt x="4803404" y="169468"/>
                </a:lnTo>
                <a:lnTo>
                  <a:pt x="4945912" y="86338"/>
                </a:lnTo>
                <a:lnTo>
                  <a:pt x="4798860" y="557"/>
                </a:lnTo>
                <a:lnTo>
                  <a:pt x="479367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54080" y="6348690"/>
            <a:ext cx="136969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35" dirty="0">
                <a:latin typeface="Calibri"/>
                <a:cs typeface="Calibri"/>
              </a:rPr>
              <a:t>Tumor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28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8739" y="6578018"/>
            <a:ext cx="23952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7840" y="1016000"/>
            <a:ext cx="7190105" cy="403034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080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2273300">
              <a:lnSpc>
                <a:spcPct val="100000"/>
              </a:lnSpc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Breast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R="5802630" algn="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libri"/>
              <a:cs typeface="Calibri"/>
            </a:endParaRPr>
          </a:p>
          <a:p>
            <a:pPr marR="5777865" algn="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962975" y="5715000"/>
            <a:ext cx="4946015" cy="927100"/>
            <a:chOff x="1962975" y="5715000"/>
            <a:chExt cx="4946015" cy="927100"/>
          </a:xfrm>
        </p:grpSpPr>
        <p:sp>
          <p:nvSpPr>
            <p:cNvPr id="37" name="object 37"/>
            <p:cNvSpPr/>
            <p:nvPr/>
          </p:nvSpPr>
          <p:spPr>
            <a:xfrm>
              <a:off x="196297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>
                  <a:moveTo>
                    <a:pt x="4793672" y="0"/>
                  </a:moveTo>
                  <a:lnTo>
                    <a:pt x="4774907" y="17224"/>
                  </a:lnTo>
                  <a:lnTo>
                    <a:pt x="4775382" y="24511"/>
                  </a:lnTo>
                  <a:lnTo>
                    <a:pt x="4778555" y="31089"/>
                  </a:lnTo>
                  <a:lnTo>
                    <a:pt x="4784206" y="36118"/>
                  </a:lnTo>
                  <a:lnTo>
                    <a:pt x="4837640" y="67288"/>
                  </a:lnTo>
                  <a:lnTo>
                    <a:pt x="0" y="67289"/>
                  </a:lnTo>
                  <a:lnTo>
                    <a:pt x="0" y="105389"/>
                  </a:lnTo>
                  <a:lnTo>
                    <a:pt x="4837640" y="105388"/>
                  </a:lnTo>
                  <a:lnTo>
                    <a:pt x="4784206" y="136558"/>
                  </a:lnTo>
                  <a:lnTo>
                    <a:pt x="4778555" y="141587"/>
                  </a:lnTo>
                  <a:lnTo>
                    <a:pt x="4775382" y="148165"/>
                  </a:lnTo>
                  <a:lnTo>
                    <a:pt x="4774907" y="155452"/>
                  </a:lnTo>
                  <a:lnTo>
                    <a:pt x="4777350" y="162612"/>
                  </a:lnTo>
                  <a:lnTo>
                    <a:pt x="4782379" y="168262"/>
                  </a:lnTo>
                  <a:lnTo>
                    <a:pt x="4788956" y="171436"/>
                  </a:lnTo>
                  <a:lnTo>
                    <a:pt x="4796244" y="171911"/>
                  </a:lnTo>
                  <a:lnTo>
                    <a:pt x="4803404" y="169468"/>
                  </a:lnTo>
                  <a:lnTo>
                    <a:pt x="4945912" y="86338"/>
                  </a:lnTo>
                  <a:lnTo>
                    <a:pt x="4798860" y="557"/>
                  </a:lnTo>
                  <a:lnTo>
                    <a:pt x="479367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700" y="6019800"/>
              <a:ext cx="368300" cy="368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0580" y="6060816"/>
              <a:ext cx="228600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4230" y="6054466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0200" y="60198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080" y="6060816"/>
              <a:ext cx="228600" cy="2286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420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9700" y="6019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580" y="606081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515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60198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8463" y="6060816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2112" y="6054466"/>
              <a:ext cx="241300" cy="241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8300" y="601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0180" y="6060816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501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6019800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280" y="6060816"/>
              <a:ext cx="228600" cy="2286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962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6032500"/>
              <a:ext cx="3683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6067166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6032500"/>
              <a:ext cx="3556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6067166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6032500"/>
              <a:ext cx="3683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6067166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6032500"/>
              <a:ext cx="355600" cy="3683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6032500"/>
              <a:ext cx="355600" cy="3683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95800" y="5715000"/>
              <a:ext cx="152400" cy="9271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57200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h="796290">
                  <a:moveTo>
                    <a:pt x="0" y="0"/>
                  </a:moveTo>
                  <a:lnTo>
                    <a:pt x="1" y="796091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33565" y="5092937"/>
            <a:ext cx="2608580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5"/>
              </a:spcBef>
              <a:tabLst>
                <a:tab pos="1310005" algn="l"/>
              </a:tabLst>
            </a:pPr>
            <a:r>
              <a:rPr sz="2100" spc="-7" baseline="3968" dirty="0">
                <a:latin typeface="Calibri"/>
                <a:cs typeface="Calibri"/>
              </a:rPr>
              <a:t>Predict</a:t>
            </a:r>
            <a:r>
              <a:rPr sz="2100" baseline="3968" dirty="0">
                <a:latin typeface="Calibri"/>
                <a:cs typeface="Calibri"/>
              </a:rPr>
              <a:t> Benign	</a:t>
            </a:r>
            <a:r>
              <a:rPr sz="1400" spc="-5" dirty="0">
                <a:latin typeface="Calibri"/>
                <a:cs typeface="Calibri"/>
              </a:rPr>
              <a:t>Predict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Malignant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54080" y="6348690"/>
            <a:ext cx="136969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35" dirty="0">
                <a:latin typeface="Calibri"/>
                <a:cs typeface="Calibri"/>
              </a:rPr>
              <a:t>Tumor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78739" y="6578018"/>
            <a:ext cx="23952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398" y="90170"/>
            <a:ext cx="7332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25" dirty="0"/>
              <a:t> </a:t>
            </a:r>
            <a:r>
              <a:rPr spc="-5" dirty="0"/>
              <a:t>Learning:</a:t>
            </a:r>
            <a:r>
              <a:rPr spc="-30" dirty="0"/>
              <a:t> </a:t>
            </a:r>
            <a:r>
              <a:rPr spc="-1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016000"/>
            <a:ext cx="7139305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4826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=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eg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31339" y="3096196"/>
            <a:ext cx="4997450" cy="2836545"/>
            <a:chOff x="2331339" y="3096196"/>
            <a:chExt cx="4997450" cy="2836545"/>
          </a:xfrm>
        </p:grpSpPr>
        <p:sp>
          <p:nvSpPr>
            <p:cNvPr id="5" name="object 5"/>
            <p:cNvSpPr/>
            <p:nvPr/>
          </p:nvSpPr>
          <p:spPr>
            <a:xfrm>
              <a:off x="2394119" y="3102546"/>
              <a:ext cx="4928235" cy="2460625"/>
            </a:xfrm>
            <a:custGeom>
              <a:avLst/>
              <a:gdLst/>
              <a:ahLst/>
              <a:cxnLst/>
              <a:rect l="l" t="t" r="r" b="b"/>
              <a:pathLst>
                <a:path w="4928234" h="2460625">
                  <a:moveTo>
                    <a:pt x="0" y="2460054"/>
                  </a:moveTo>
                  <a:lnTo>
                    <a:pt x="4928193" y="2460054"/>
                  </a:lnTo>
                </a:path>
                <a:path w="4928234" h="2460625">
                  <a:moveTo>
                    <a:pt x="0" y="2155254"/>
                  </a:moveTo>
                  <a:lnTo>
                    <a:pt x="4928193" y="2155254"/>
                  </a:lnTo>
                </a:path>
                <a:path w="4928234" h="2460625">
                  <a:moveTo>
                    <a:pt x="0" y="1850454"/>
                  </a:moveTo>
                  <a:lnTo>
                    <a:pt x="4928193" y="1850454"/>
                  </a:lnTo>
                </a:path>
                <a:path w="4928234" h="2460625">
                  <a:moveTo>
                    <a:pt x="0" y="1532954"/>
                  </a:moveTo>
                  <a:lnTo>
                    <a:pt x="4928193" y="1532954"/>
                  </a:lnTo>
                </a:path>
                <a:path w="4928234" h="2460625">
                  <a:moveTo>
                    <a:pt x="0" y="1228154"/>
                  </a:moveTo>
                  <a:lnTo>
                    <a:pt x="4928193" y="1228154"/>
                  </a:lnTo>
                </a:path>
                <a:path w="4928234" h="2460625">
                  <a:moveTo>
                    <a:pt x="0" y="923354"/>
                  </a:moveTo>
                  <a:lnTo>
                    <a:pt x="4928193" y="923354"/>
                  </a:lnTo>
                </a:path>
                <a:path w="4928234" h="2460625">
                  <a:moveTo>
                    <a:pt x="0" y="618554"/>
                  </a:moveTo>
                  <a:lnTo>
                    <a:pt x="4928193" y="618554"/>
                  </a:lnTo>
                </a:path>
                <a:path w="4928234" h="2460625">
                  <a:moveTo>
                    <a:pt x="0" y="313754"/>
                  </a:moveTo>
                  <a:lnTo>
                    <a:pt x="4928193" y="313754"/>
                  </a:lnTo>
                </a:path>
                <a:path w="4928234" h="2460625">
                  <a:moveTo>
                    <a:pt x="0" y="0"/>
                  </a:moveTo>
                  <a:lnTo>
                    <a:pt x="4928193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4119" y="3102546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h="2767329">
                  <a:moveTo>
                    <a:pt x="0" y="276718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7689" y="3102546"/>
              <a:ext cx="56515" cy="2767330"/>
            </a:xfrm>
            <a:custGeom>
              <a:avLst/>
              <a:gdLst/>
              <a:ahLst/>
              <a:cxnLst/>
              <a:rect l="l" t="t" r="r" b="b"/>
              <a:pathLst>
                <a:path w="56514" h="2767329">
                  <a:moveTo>
                    <a:pt x="0" y="2767183"/>
                  </a:moveTo>
                  <a:lnTo>
                    <a:pt x="56430" y="2767183"/>
                  </a:lnTo>
                </a:path>
                <a:path w="56514" h="2767329">
                  <a:moveTo>
                    <a:pt x="0" y="2460054"/>
                  </a:moveTo>
                  <a:lnTo>
                    <a:pt x="56430" y="2460054"/>
                  </a:lnTo>
                </a:path>
                <a:path w="56514" h="2767329">
                  <a:moveTo>
                    <a:pt x="0" y="2155254"/>
                  </a:moveTo>
                  <a:lnTo>
                    <a:pt x="56430" y="2155254"/>
                  </a:lnTo>
                </a:path>
                <a:path w="56514" h="2767329">
                  <a:moveTo>
                    <a:pt x="0" y="1850454"/>
                  </a:moveTo>
                  <a:lnTo>
                    <a:pt x="56430" y="1850454"/>
                  </a:lnTo>
                </a:path>
                <a:path w="56514" h="2767329">
                  <a:moveTo>
                    <a:pt x="0" y="1532954"/>
                  </a:moveTo>
                  <a:lnTo>
                    <a:pt x="56430" y="1532954"/>
                  </a:lnTo>
                </a:path>
                <a:path w="56514" h="2767329">
                  <a:moveTo>
                    <a:pt x="0" y="1228154"/>
                  </a:moveTo>
                  <a:lnTo>
                    <a:pt x="56430" y="1228154"/>
                  </a:lnTo>
                </a:path>
                <a:path w="56514" h="2767329">
                  <a:moveTo>
                    <a:pt x="0" y="923354"/>
                  </a:moveTo>
                  <a:lnTo>
                    <a:pt x="56430" y="923354"/>
                  </a:lnTo>
                </a:path>
                <a:path w="56514" h="2767329">
                  <a:moveTo>
                    <a:pt x="0" y="618554"/>
                  </a:moveTo>
                  <a:lnTo>
                    <a:pt x="56430" y="618554"/>
                  </a:lnTo>
                </a:path>
                <a:path w="56514" h="2767329">
                  <a:moveTo>
                    <a:pt x="0" y="313754"/>
                  </a:moveTo>
                  <a:lnTo>
                    <a:pt x="56430" y="313754"/>
                  </a:lnTo>
                </a:path>
                <a:path w="56514" h="2767329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4119" y="5869728"/>
              <a:ext cx="4928235" cy="56515"/>
            </a:xfrm>
            <a:custGeom>
              <a:avLst/>
              <a:gdLst/>
              <a:ahLst/>
              <a:cxnLst/>
              <a:rect l="l" t="t" r="r" b="b"/>
              <a:pathLst>
                <a:path w="4928234" h="56514">
                  <a:moveTo>
                    <a:pt x="0" y="0"/>
                  </a:moveTo>
                  <a:lnTo>
                    <a:pt x="4928193" y="1"/>
                  </a:lnTo>
                </a:path>
                <a:path w="4928234" h="56514">
                  <a:moveTo>
                    <a:pt x="0" y="0"/>
                  </a:moveTo>
                  <a:lnTo>
                    <a:pt x="0" y="56430"/>
                  </a:lnTo>
                </a:path>
                <a:path w="4928234" h="56514">
                  <a:moveTo>
                    <a:pt x="984081" y="0"/>
                  </a:moveTo>
                  <a:lnTo>
                    <a:pt x="984081" y="56430"/>
                  </a:lnTo>
                </a:path>
                <a:path w="4928234" h="56514">
                  <a:moveTo>
                    <a:pt x="1974681" y="0"/>
                  </a:moveTo>
                  <a:lnTo>
                    <a:pt x="1974681" y="56430"/>
                  </a:lnTo>
                </a:path>
                <a:path w="4928234" h="56514">
                  <a:moveTo>
                    <a:pt x="2952581" y="0"/>
                  </a:moveTo>
                  <a:lnTo>
                    <a:pt x="2952581" y="56430"/>
                  </a:lnTo>
                </a:path>
                <a:path w="4928234" h="56514">
                  <a:moveTo>
                    <a:pt x="3943181" y="0"/>
                  </a:moveTo>
                  <a:lnTo>
                    <a:pt x="3943181" y="56430"/>
                  </a:lnTo>
                </a:path>
                <a:path w="4928234" h="56514">
                  <a:moveTo>
                    <a:pt x="4928193" y="0"/>
                  </a:moveTo>
                  <a:lnTo>
                    <a:pt x="4928193" y="5643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300" y="3556000"/>
              <a:ext cx="241300" cy="241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3900" y="3365499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543300"/>
              <a:ext cx="241300" cy="241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400" y="3479799"/>
              <a:ext cx="241300" cy="241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000" y="3467099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3568700"/>
              <a:ext cx="241300" cy="241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500" y="3644900"/>
              <a:ext cx="241300" cy="241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100" y="3454399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9700" y="3479799"/>
              <a:ext cx="241300" cy="241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1300" y="3467099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36068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1800" y="3860800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3759200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5000" y="345439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00" y="3771900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0" y="3568700"/>
              <a:ext cx="241300" cy="241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38862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700" y="3352799"/>
              <a:ext cx="241300" cy="241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300" y="370840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00" y="3759200"/>
              <a:ext cx="241300" cy="241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0800" y="386080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400" y="3835400"/>
              <a:ext cx="241300" cy="241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369570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900" y="3937000"/>
              <a:ext cx="241300" cy="241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4500" y="388620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6100" y="3911600"/>
              <a:ext cx="241300" cy="241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7700" y="406400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600" y="3949700"/>
              <a:ext cx="241300" cy="241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8200" y="4457700"/>
              <a:ext cx="241300" cy="2413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0" y="4330700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400" y="4127500"/>
              <a:ext cx="241300" cy="241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300" y="4267200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1900" y="4356100"/>
              <a:ext cx="241300" cy="241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500" y="4660900"/>
              <a:ext cx="241300" cy="241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325" y="3597275"/>
              <a:ext cx="101600" cy="101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35325" y="3597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6925" y="3406774"/>
              <a:ext cx="101600" cy="101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36925" y="34067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5825" y="3584575"/>
              <a:ext cx="101600" cy="101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25825" y="35845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425" y="3521074"/>
              <a:ext cx="101600" cy="101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274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9025" y="3508375"/>
              <a:ext cx="101600" cy="101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290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0625" y="3609974"/>
              <a:ext cx="101600" cy="101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306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525" y="3686175"/>
              <a:ext cx="101600" cy="101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19525" y="3686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125" y="3495674"/>
              <a:ext cx="101600" cy="101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211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2725" y="3521074"/>
              <a:ext cx="101600" cy="101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227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325" y="3508375"/>
              <a:ext cx="101600" cy="1016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243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3225" y="3648074"/>
              <a:ext cx="101600" cy="1016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213225" y="3648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4825" y="3902074"/>
              <a:ext cx="101600" cy="1016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14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425" y="3800475"/>
              <a:ext cx="101600" cy="1016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64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8025" y="3495674"/>
              <a:ext cx="101600" cy="1016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5180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9625" y="3813175"/>
              <a:ext cx="101600" cy="101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619625" y="3813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8525" y="3609974"/>
              <a:ext cx="101600" cy="1016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085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0125" y="3927475"/>
              <a:ext cx="101600" cy="1016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8101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725" y="3394074"/>
              <a:ext cx="101600" cy="1016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911725" y="33940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3325" y="3749674"/>
              <a:ext cx="101600" cy="10160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013325" y="3749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2225" y="3800475"/>
              <a:ext cx="101600" cy="1016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1022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3825" y="3902074"/>
              <a:ext cx="101600" cy="1016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203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5425" y="3876674"/>
              <a:ext cx="101600" cy="10160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05425" y="3876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7024" y="3736974"/>
              <a:ext cx="101600" cy="1016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07025" y="3736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5925" y="3978275"/>
              <a:ext cx="101600" cy="1016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95925" y="397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525" y="3927475"/>
              <a:ext cx="101600" cy="1016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5975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9125" y="3952874"/>
              <a:ext cx="101600" cy="1016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699125" y="39528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0725" y="4105275"/>
              <a:ext cx="101600" cy="1016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800725" y="4105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9625" y="3990974"/>
              <a:ext cx="101600" cy="10160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889625" y="3990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1225" y="4498975"/>
              <a:ext cx="101600" cy="10160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991225" y="4498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2825" y="4371975"/>
              <a:ext cx="101600" cy="10160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2825" y="4371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425" y="4168774"/>
              <a:ext cx="101600" cy="1016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94425" y="41687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3325" y="4308475"/>
              <a:ext cx="101600" cy="10160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283325" y="4308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4925" y="4397374"/>
              <a:ext cx="101600" cy="10160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384925" y="4397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6525" y="4702175"/>
              <a:ext cx="101600" cy="10160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486525" y="4702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2126360" y="2874519"/>
            <a:ext cx="1446530" cy="332168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spcBef>
                <a:spcPts val="60"/>
              </a:spcBef>
              <a:tabLst>
                <a:tab pos="1072515" algn="l"/>
              </a:tabLst>
            </a:pPr>
            <a:r>
              <a:rPr sz="1400" spc="-5" dirty="0">
                <a:latin typeface="Calibri"/>
                <a:cs typeface="Calibri"/>
              </a:rPr>
              <a:t>197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5" dirty="0">
                <a:latin typeface="Calibri"/>
                <a:cs typeface="Calibri"/>
              </a:rPr>
              <a:t>1980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172483" y="5957189"/>
            <a:ext cx="1371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8219" algn="l"/>
              </a:tabLst>
            </a:pPr>
            <a:r>
              <a:rPr sz="1400" spc="-5" dirty="0">
                <a:latin typeface="Calibri"/>
                <a:cs typeface="Calibri"/>
              </a:rPr>
              <a:t>199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5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143759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29398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542033" y="3287126"/>
            <a:ext cx="458470" cy="236601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527050" marR="5080" indent="-514984">
              <a:lnSpc>
                <a:spcPct val="101200"/>
              </a:lnSpc>
              <a:spcBef>
                <a:spcPts val="10"/>
              </a:spcBef>
            </a:pPr>
            <a:r>
              <a:rPr sz="1400" b="1" spc="-5" dirty="0">
                <a:latin typeface="Calibri"/>
                <a:cs typeface="Calibri"/>
              </a:rPr>
              <a:t>September Arctic Sea Ice </a:t>
            </a:r>
            <a:r>
              <a:rPr sz="1400" b="1" spc="-10" dirty="0">
                <a:latin typeface="Calibri"/>
                <a:cs typeface="Calibri"/>
              </a:rPr>
              <a:t>Extent </a:t>
            </a:r>
            <a:r>
              <a:rPr sz="1400" b="1" spc="-30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(1,000,000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sq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km)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8739" y="6218682"/>
            <a:ext cx="5716270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8985" algn="r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latin typeface="Calibri"/>
                <a:cs typeface="Calibri"/>
              </a:rPr>
              <a:t>Year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spc="-10" dirty="0">
                <a:latin typeface="Calibri"/>
                <a:cs typeface="Calibri"/>
              </a:rPr>
              <a:t>Data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 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Witt.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Journal of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Statistics Education, </a:t>
            </a:r>
            <a:r>
              <a:rPr sz="1400" spc="-15" dirty="0">
                <a:latin typeface="Calibri"/>
                <a:cs typeface="Calibri"/>
              </a:rPr>
              <a:t>Volume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21,</a:t>
            </a:r>
            <a:r>
              <a:rPr sz="1400" spc="-5" dirty="0">
                <a:latin typeface="Calibri"/>
                <a:cs typeface="Calibri"/>
              </a:rPr>
              <a:t> Number </a:t>
            </a:r>
            <a:r>
              <a:rPr sz="1400" dirty="0">
                <a:latin typeface="Calibri"/>
                <a:cs typeface="Calibri"/>
              </a:rPr>
              <a:t>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(2013)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794000" y="3365500"/>
            <a:ext cx="4279900" cy="1409700"/>
            <a:chOff x="2794000" y="3365500"/>
            <a:chExt cx="4279900" cy="1409700"/>
          </a:xfrm>
        </p:grpSpPr>
        <p:pic>
          <p:nvPicPr>
            <p:cNvPr id="118" name="object 1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4000" y="3365500"/>
              <a:ext cx="4254500" cy="110490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857500" y="3416300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>
                  <a:moveTo>
                    <a:pt x="0" y="0"/>
                  </a:moveTo>
                  <a:lnTo>
                    <a:pt x="4114800" y="9525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2100" y="3517900"/>
              <a:ext cx="4241800" cy="125730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895600" y="3568700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1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0" y="4620"/>
                  </a:lnTo>
                  <a:lnTo>
                    <a:pt x="419375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3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8" y="19181"/>
                  </a:lnTo>
                  <a:lnTo>
                    <a:pt x="938377" y="21538"/>
                  </a:lnTo>
                  <a:lnTo>
                    <a:pt x="989725" y="24107"/>
                  </a:lnTo>
                  <a:lnTo>
                    <a:pt x="1040947" y="26897"/>
                  </a:lnTo>
                  <a:lnTo>
                    <a:pt x="1092034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6" y="40519"/>
                  </a:lnTo>
                  <a:lnTo>
                    <a:pt x="1294912" y="44597"/>
                  </a:lnTo>
                  <a:lnTo>
                    <a:pt x="1345230" y="48968"/>
                  </a:lnTo>
                  <a:lnTo>
                    <a:pt x="1395374" y="53644"/>
                  </a:lnTo>
                  <a:lnTo>
                    <a:pt x="1445337" y="58636"/>
                  </a:lnTo>
                  <a:lnTo>
                    <a:pt x="1495114" y="63955"/>
                  </a:lnTo>
                  <a:lnTo>
                    <a:pt x="1544696" y="69614"/>
                  </a:lnTo>
                  <a:lnTo>
                    <a:pt x="1594077" y="75624"/>
                  </a:lnTo>
                  <a:lnTo>
                    <a:pt x="1643251" y="81997"/>
                  </a:lnTo>
                  <a:lnTo>
                    <a:pt x="1692211" y="88745"/>
                  </a:lnTo>
                  <a:lnTo>
                    <a:pt x="1740951" y="95879"/>
                  </a:lnTo>
                  <a:lnTo>
                    <a:pt x="1789463" y="103411"/>
                  </a:lnTo>
                  <a:lnTo>
                    <a:pt x="1837740" y="111353"/>
                  </a:lnTo>
                  <a:lnTo>
                    <a:pt x="1885777" y="119716"/>
                  </a:lnTo>
                  <a:lnTo>
                    <a:pt x="1933567" y="128513"/>
                  </a:lnTo>
                  <a:lnTo>
                    <a:pt x="1981102" y="137754"/>
                  </a:lnTo>
                  <a:lnTo>
                    <a:pt x="2028376" y="147452"/>
                  </a:lnTo>
                  <a:lnTo>
                    <a:pt x="2075383" y="157618"/>
                  </a:lnTo>
                  <a:lnTo>
                    <a:pt x="2122115" y="168264"/>
                  </a:lnTo>
                  <a:lnTo>
                    <a:pt x="2168566" y="179402"/>
                  </a:lnTo>
                  <a:lnTo>
                    <a:pt x="2214730" y="191043"/>
                  </a:lnTo>
                  <a:lnTo>
                    <a:pt x="2260600" y="203200"/>
                  </a:lnTo>
                  <a:lnTo>
                    <a:pt x="2839640" y="424656"/>
                  </a:lnTo>
                  <a:lnTo>
                    <a:pt x="3444875" y="730250"/>
                  </a:lnTo>
                  <a:lnTo>
                    <a:pt x="3921521" y="1000918"/>
                  </a:lnTo>
                  <a:lnTo>
                    <a:pt x="4114800" y="1117600"/>
                  </a:lnTo>
                </a:path>
              </a:pathLst>
            </a:custGeom>
            <a:ln w="254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91" y="90170"/>
            <a:ext cx="45999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1095" y="2841536"/>
            <a:ext cx="3598545" cy="2726055"/>
            <a:chOff x="961095" y="2841536"/>
            <a:chExt cx="3598545" cy="2726055"/>
          </a:xfrm>
        </p:grpSpPr>
        <p:sp>
          <p:nvSpPr>
            <p:cNvPr id="4" name="object 4"/>
            <p:cNvSpPr/>
            <p:nvPr/>
          </p:nvSpPr>
          <p:spPr>
            <a:xfrm>
              <a:off x="961085" y="28415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502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61" y="149669"/>
                  </a:lnTo>
                  <a:lnTo>
                    <a:pt x="247510" y="142519"/>
                  </a:lnTo>
                  <a:lnTo>
                    <a:pt x="164388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73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4787900"/>
              <a:ext cx="368300" cy="36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214" y="4837667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864" y="4831317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00" y="4749800"/>
              <a:ext cx="3683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980" y="4799567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630" y="4793217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000" y="4254500"/>
              <a:ext cx="3683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880" y="4295956"/>
              <a:ext cx="228600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5530" y="4289606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8600" y="5016500"/>
              <a:ext cx="3683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0480" y="5066267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4130" y="5059917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5300" y="39751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640" y="4023878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290" y="4017528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3517899"/>
              <a:ext cx="3683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9564" y="3560328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6300" y="3149599"/>
              <a:ext cx="355600" cy="368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3450" y="3194049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8100" y="4521200"/>
              <a:ext cx="368300" cy="368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9312" y="4564617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9500" y="3517899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0712" y="3559295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00" y="3086099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8830" y="3129517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6700" y="3086099"/>
              <a:ext cx="2819400" cy="22860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12900" y="3135867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>
                  <a:moveTo>
                    <a:pt x="0" y="0"/>
                  </a:moveTo>
                  <a:lnTo>
                    <a:pt x="2667000" y="2144157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80399" y="5672566"/>
            <a:ext cx="1146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Calibri"/>
                <a:cs typeface="Calibri"/>
              </a:rPr>
              <a:t>Tumor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9740" y="4044198"/>
            <a:ext cx="4165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47512" y="2755265"/>
            <a:ext cx="3873500" cy="20828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Clump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Thickness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Uniformity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Uniformity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Shape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5940" y="1002211"/>
            <a:ext cx="7073265" cy="114681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i="1" spc="220" dirty="0">
                <a:latin typeface="Georgia"/>
                <a:cs typeface="Georgia"/>
              </a:rPr>
              <a:t>x</a:t>
            </a:r>
            <a:r>
              <a:rPr sz="3200" i="1" spc="175" dirty="0">
                <a:latin typeface="Georgia"/>
                <a:cs typeface="Georgia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multi-dimensional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0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Each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dimension </a:t>
            </a:r>
            <a:r>
              <a:rPr sz="2800" spc="-10" dirty="0">
                <a:latin typeface="Calibri"/>
                <a:cs typeface="Calibri"/>
              </a:rPr>
              <a:t>corresponds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attribute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739" y="6569510"/>
            <a:ext cx="2395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40" y="1016000"/>
            <a:ext cx="6910070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  <a:tab pos="369824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1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2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105" dirty="0">
                <a:latin typeface="Georgia"/>
                <a:cs typeface="Georgia"/>
              </a:rPr>
              <a:t>x</a:t>
            </a:r>
            <a:r>
              <a:rPr sz="3150" spc="157" baseline="-18518" dirty="0">
                <a:latin typeface="Calibri"/>
                <a:cs typeface="Calibri"/>
              </a:rPr>
              <a:t>n	</a:t>
            </a:r>
            <a:r>
              <a:rPr sz="3200" dirty="0">
                <a:latin typeface="Calibri"/>
                <a:cs typeface="Calibri"/>
              </a:rPr>
              <a:t>(without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labels)</a:t>
            </a:r>
            <a:endParaRPr sz="32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hidden</a:t>
            </a:r>
            <a:r>
              <a:rPr sz="3200" spc="-10" dirty="0">
                <a:latin typeface="Calibri"/>
                <a:cs typeface="Calibri"/>
              </a:rPr>
              <a:t> structure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behind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-60" dirty="0">
                <a:latin typeface="Georgia"/>
                <a:cs typeface="Georgia"/>
              </a:rPr>
              <a:t>x</a:t>
            </a:r>
            <a:r>
              <a:rPr sz="3200" spc="-60" dirty="0">
                <a:latin typeface="Calibri"/>
                <a:cs typeface="Calibri"/>
              </a:rPr>
              <a:t>’s</a:t>
            </a:r>
            <a:endParaRPr sz="3200">
              <a:latin typeface="Calibri"/>
              <a:cs typeface="Calibri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10" dirty="0">
                <a:latin typeface="Arial MT"/>
                <a:cs typeface="Arial MT"/>
              </a:rPr>
              <a:t> </a:t>
            </a:r>
            <a:r>
              <a:rPr sz="2800" dirty="0">
                <a:latin typeface="Calibri"/>
                <a:cs typeface="Calibri"/>
              </a:rPr>
              <a:t>E.g.,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2675" y="3044736"/>
            <a:ext cx="7954645" cy="2726055"/>
            <a:chOff x="672675" y="3044736"/>
            <a:chExt cx="7954645" cy="2726055"/>
          </a:xfrm>
        </p:grpSpPr>
        <p:sp>
          <p:nvSpPr>
            <p:cNvPr id="5" name="object 5"/>
            <p:cNvSpPr/>
            <p:nvPr/>
          </p:nvSpPr>
          <p:spPr>
            <a:xfrm>
              <a:off x="6726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099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4254500"/>
              <a:ext cx="368300" cy="36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909" y="4294906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1800" y="4368800"/>
              <a:ext cx="368300" cy="368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1800" y="4864100"/>
              <a:ext cx="368300" cy="368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00" y="4749800"/>
              <a:ext cx="368300" cy="368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5600" y="3657599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269" y="3700028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400" y="3911600"/>
              <a:ext cx="368300" cy="368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3069" y="3949984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300" y="3695699"/>
              <a:ext cx="368300" cy="368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5969" y="373003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600" y="3416299"/>
              <a:ext cx="368300" cy="368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43688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469" y="4409206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800" y="4711700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2309" y="4752106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100" y="47117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8769" y="4752106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4400" y="4546600"/>
              <a:ext cx="3683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7069" y="4584984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8600" y="4622800"/>
              <a:ext cx="368300" cy="368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5300" y="3301999"/>
              <a:ext cx="368300" cy="3683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287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1499" y="42545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2359" y="4301256"/>
              <a:ext cx="228600" cy="228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6009" y="4294906"/>
              <a:ext cx="241300" cy="241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899" y="4368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41555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269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899" y="48641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912878"/>
              <a:ext cx="228600" cy="2286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269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0699" y="474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9719" y="4798578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697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1699" y="3657599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4369" y="3700028"/>
              <a:ext cx="241300" cy="241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499" y="3911600"/>
              <a:ext cx="368300" cy="368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9169" y="3949984"/>
              <a:ext cx="241300" cy="241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399" y="3695699"/>
              <a:ext cx="368300" cy="368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2069" y="3730039"/>
              <a:ext cx="241300" cy="241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699" y="3416299"/>
              <a:ext cx="368300" cy="3683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7899" y="4368800"/>
              <a:ext cx="3683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0569" y="4409206"/>
              <a:ext cx="241300" cy="2413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3899" y="4711700"/>
              <a:ext cx="368300" cy="3683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8409" y="4752106"/>
              <a:ext cx="241300" cy="241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199" y="4711700"/>
              <a:ext cx="368300" cy="3683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4869" y="4752106"/>
              <a:ext cx="241300" cy="241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499" y="4546600"/>
              <a:ext cx="368300" cy="3683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3169" y="4584984"/>
              <a:ext cx="241300" cy="241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4699" y="4622800"/>
              <a:ext cx="368300" cy="3683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9240" y="4667534"/>
              <a:ext cx="228600" cy="228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292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1399" y="3301999"/>
              <a:ext cx="368300" cy="3683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6200" y="3873500"/>
              <a:ext cx="1219200" cy="698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9699" y="3934978"/>
              <a:ext cx="1079074" cy="53449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949699" y="3934978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75" y="267248"/>
                  </a:lnTo>
                  <a:lnTo>
                    <a:pt x="811828" y="534495"/>
                  </a:lnTo>
                  <a:lnTo>
                    <a:pt x="811828" y="400870"/>
                  </a:lnTo>
                  <a:lnTo>
                    <a:pt x="0" y="400870"/>
                  </a:lnTo>
                  <a:lnTo>
                    <a:pt x="0" y="133624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>
            <a:extLst>
              <a:ext uri="{FF2B5EF4-FFF2-40B4-BE49-F238E27FC236}">
                <a16:creationId xmlns:a16="http://schemas.microsoft.com/office/drawing/2014/main" xmlns="" id="{6334C803-C9FF-C366-06AE-2014E06A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6237288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9pPr>
          </a:lstStyle>
          <a:p>
            <a:pPr algn="r" eaLnBrk="1" hangingPunct="1">
              <a:buSzPct val="100000"/>
            </a:pPr>
            <a:fld id="{6F642B33-8979-4C9D-8515-8C355E71C03C}" type="slidenum">
              <a:rPr lang="tr-TR" altLang="en-US" sz="1400" i="1">
                <a:solidFill>
                  <a:srgbClr val="000000"/>
                </a:solidFill>
              </a:rPr>
              <a:pPr algn="r" eaLnBrk="1" hangingPunct="1">
                <a:buSzPct val="100000"/>
              </a:pPr>
              <a:t>39</a:t>
            </a:fld>
            <a:endParaRPr lang="tr-TR" altLang="en-US" sz="1400" i="1">
              <a:solidFill>
                <a:srgbClr val="000000"/>
              </a:solidFill>
            </a:endParaRPr>
          </a:p>
        </p:txBody>
      </p:sp>
      <p:sp>
        <p:nvSpPr>
          <p:cNvPr id="34819" name="Text Box 2">
            <a:extLst>
              <a:ext uri="{FF2B5EF4-FFF2-40B4-BE49-F238E27FC236}">
                <a16:creationId xmlns:a16="http://schemas.microsoft.com/office/drawing/2014/main" xmlns="" id="{9CA784C2-37D8-A156-696E-05FB43BF8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57200"/>
            <a:ext cx="822960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chemeClr val="bg1"/>
                </a:solidFill>
                <a:latin typeface="Palatino Linotype" panose="02040502050505030304" pitchFamily="18" charset="0"/>
                <a:cs typeface="Noto Sans CJK SC" charset="0"/>
              </a:defRPr>
            </a:lvl9pPr>
          </a:lstStyle>
          <a:p>
            <a:pPr eaLnBrk="1" hangingPunct="1">
              <a:buSzPct val="100000"/>
            </a:pPr>
            <a:r>
              <a:rPr lang="tr-TR" altLang="en-US" sz="4000" i="1">
                <a:solidFill>
                  <a:srgbClr val="FF9900"/>
                </a:solidFill>
                <a:latin typeface="Lucida Bright" panose="02040602050505020304" pitchFamily="18" charset="0"/>
              </a:rPr>
              <a:t>Unsupervised Learning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xmlns="" id="{F290AFEE-16FE-F63E-4859-17AD7B123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25538"/>
            <a:ext cx="8229600" cy="47418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36550" indent="-33655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Palatino Linotype" panose="02040502050505030304" pitchFamily="18" charset="0"/>
                <a:cs typeface="Noto Sans CJK SC" charset="0"/>
              </a:defRPr>
            </a:lvl1pPr>
            <a:lvl2pPr marL="736600" indent="-2794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Palatino Linotype" panose="02040502050505030304" pitchFamily="18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Palatino Linotype" panose="02040502050505030304" pitchFamily="18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Palatino Linotype" panose="02040502050505030304" pitchFamily="18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Palatino Linotype" panose="02040502050505030304" pitchFamily="18" charset="0"/>
                <a:cs typeface="Noto Sans CJK SC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Palatino Linotype" panose="02040502050505030304" pitchFamily="18" charset="0"/>
                <a:cs typeface="Noto Sans CJK SC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Palatino Linotype" panose="02040502050505030304" pitchFamily="18" charset="0"/>
                <a:cs typeface="Noto Sans CJK SC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Palatino Linotype" panose="02040502050505030304" pitchFamily="18" charset="0"/>
                <a:cs typeface="Noto Sans CJK SC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Palatino Linotype" panose="02040502050505030304" pitchFamily="18" charset="0"/>
                <a:cs typeface="Noto Sans CJK SC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5D5D5D"/>
                </a:solidFill>
                <a:latin typeface="Poppins" panose="020B0502040204020203" pitchFamily="2" charset="0"/>
              </a:rPr>
              <a:t>Unsupervised learning is a type of machine learning algorithm that brings order to the dataset and </a:t>
            </a:r>
            <a:r>
              <a:rPr lang="en-US" sz="1800" dirty="0">
                <a:solidFill>
                  <a:srgbClr val="5D5D5D"/>
                </a:solidFill>
                <a:latin typeface="inherit"/>
              </a:rPr>
              <a:t>makes sense of data.</a:t>
            </a:r>
          </a:p>
          <a:p>
            <a:pPr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5D5D5D"/>
              </a:solidFill>
              <a:latin typeface="Poppins" panose="020B0502040204020203" pitchFamily="2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5D5D5D"/>
                </a:solidFill>
                <a:latin typeface="Poppins" panose="020B0502040204020203" pitchFamily="2" charset="0"/>
              </a:rPr>
              <a:t>Unsupervised machine learning algorithms are used to group unstructured data according to its similarities and distinct patterns in the dataset.</a:t>
            </a:r>
          </a:p>
          <a:p>
            <a:pPr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5D5D5D"/>
              </a:solidFill>
              <a:latin typeface="Poppins" panose="020B0502040204020203" pitchFamily="2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5D5D5D"/>
                </a:solidFill>
                <a:latin typeface="Poppins" panose="020B0502040204020203" pitchFamily="2" charset="0"/>
              </a:rPr>
              <a:t>The term “unsupervised” refers to the fact that the algorithm is not guided like a </a:t>
            </a:r>
            <a:r>
              <a:rPr lang="en-US" sz="1800" dirty="0">
                <a:solidFill>
                  <a:srgbClr val="F7706F"/>
                </a:solidFill>
                <a:latin typeface="inherit"/>
              </a:rPr>
              <a:t>supervised learning algorithm</a:t>
            </a:r>
            <a:r>
              <a:rPr lang="en-US" sz="1800" dirty="0">
                <a:solidFill>
                  <a:srgbClr val="5D5D5D"/>
                </a:solidFill>
                <a:latin typeface="Poppins" panose="020B0502040204020203" pitchFamily="2" charset="0"/>
              </a:rPr>
              <a:t>.</a:t>
            </a:r>
          </a:p>
          <a:p>
            <a:pPr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lang="en-US" sz="1800" dirty="0">
              <a:solidFill>
                <a:srgbClr val="5D5D5D"/>
              </a:solidFill>
              <a:latin typeface="Poppins" panose="020B0502040204020203" pitchFamily="2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srgbClr val="5D5D5D"/>
                </a:solidFill>
                <a:latin typeface="Poppins" panose="020B0502040204020203" pitchFamily="2" charset="0"/>
              </a:rPr>
              <a:t>The unsupervised machine learning algorithm is used to:</a:t>
            </a:r>
          </a:p>
          <a:p>
            <a:pPr marL="0" indent="0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dirty="0">
              <a:solidFill>
                <a:srgbClr val="5D5D5D"/>
              </a:solidFill>
              <a:latin typeface="Poppins" panose="020B0502040204020203" pitchFamily="2" charset="0"/>
            </a:endParaRPr>
          </a:p>
          <a:p>
            <a:pPr lvl="1" eaLnBrk="1" hangingPunct="1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1800" b="1" dirty="0">
                <a:solidFill>
                  <a:srgbClr val="FF0000"/>
                </a:solidFill>
                <a:latin typeface="inherit"/>
              </a:rPr>
              <a:t>Explore</a:t>
            </a:r>
            <a:r>
              <a:rPr lang="en-US" sz="1800" dirty="0">
                <a:solidFill>
                  <a:srgbClr val="5D5D5D"/>
                </a:solidFill>
                <a:latin typeface="Poppins" panose="00000500000000000000" pitchFamily="2" charset="0"/>
              </a:rPr>
              <a:t> the structure of the information and detect distinct patterns;</a:t>
            </a:r>
          </a:p>
          <a:p>
            <a:pPr lvl="1" eaLnBrk="1" hangingPunct="1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1800" b="1" dirty="0">
                <a:solidFill>
                  <a:srgbClr val="FF0000"/>
                </a:solidFill>
                <a:latin typeface="inherit"/>
              </a:rPr>
              <a:t>Extract</a:t>
            </a:r>
            <a:r>
              <a:rPr lang="en-US" sz="1800" dirty="0">
                <a:solidFill>
                  <a:srgbClr val="5D5D5D"/>
                </a:solidFill>
                <a:latin typeface="inherit"/>
              </a:rPr>
              <a:t> </a:t>
            </a:r>
            <a:r>
              <a:rPr lang="en-US" sz="1800" dirty="0">
                <a:solidFill>
                  <a:srgbClr val="5D5D5D"/>
                </a:solidFill>
                <a:latin typeface="Poppins" panose="00000500000000000000" pitchFamily="2" charset="0"/>
              </a:rPr>
              <a:t>valuable insights;</a:t>
            </a:r>
          </a:p>
          <a:p>
            <a:pPr lvl="1" eaLnBrk="1" hangingPunct="1">
              <a:buClr>
                <a:srgbClr val="000000"/>
              </a:buClr>
              <a:buSzPct val="100000"/>
              <a:buFont typeface="+mj-lt"/>
              <a:buAutoNum type="arabicPeriod"/>
              <a:defRPr/>
            </a:pPr>
            <a:r>
              <a:rPr lang="en-US" sz="1800" b="1" dirty="0">
                <a:solidFill>
                  <a:srgbClr val="FF0000"/>
                </a:solidFill>
                <a:latin typeface="inherit"/>
              </a:rPr>
              <a:t>Implement</a:t>
            </a:r>
            <a:r>
              <a:rPr lang="en-US" sz="1800" dirty="0">
                <a:solidFill>
                  <a:srgbClr val="5D5D5D"/>
                </a:solidFill>
                <a:latin typeface="inherit"/>
              </a:rPr>
              <a:t> </a:t>
            </a:r>
            <a:r>
              <a:rPr lang="en-US" sz="1800" dirty="0">
                <a:solidFill>
                  <a:srgbClr val="383838"/>
                </a:solidFill>
                <a:latin typeface="inherit"/>
              </a:rPr>
              <a:t>this into its operation in order to increase the efficiency of</a:t>
            </a:r>
            <a:r>
              <a:rPr lang="en-US" sz="1800" dirty="0">
                <a:solidFill>
                  <a:srgbClr val="5D5D5D"/>
                </a:solidFill>
                <a:latin typeface="Poppins" panose="00000500000000000000" pitchFamily="2" charset="0"/>
              </a:rPr>
              <a:t> the decision-making process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en-US" sz="1800" b="1" dirty="0">
              <a:solidFill>
                <a:srgbClr val="383838"/>
              </a:solidFill>
              <a:latin typeface="robotolight"/>
            </a:endParaRPr>
          </a:p>
          <a:p>
            <a:pPr eaLnBrk="1" hangingPunct="1">
              <a:spcBef>
                <a:spcPts val="600"/>
              </a:spcBef>
              <a:buClr>
                <a:srgbClr val="FF9900"/>
              </a:buClr>
              <a:buSzPct val="75000"/>
              <a:buFont typeface="Wingdings" panose="05000000000000000000" pitchFamily="2" charset="2"/>
              <a:buChar char=""/>
              <a:defRPr/>
            </a:pPr>
            <a:endParaRPr lang="tr-TR" altLang="en-US" sz="2400" dirty="0">
              <a:latin typeface="Lucida Bright" panose="020406020505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928B8FA-1354-6A20-AC30-4AB80EED5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99487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3334" y="6508433"/>
            <a:ext cx="1733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[Source: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Daphne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Koller]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995" y="4046529"/>
            <a:ext cx="335915" cy="67246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Ge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8028" y="6290944"/>
            <a:ext cx="102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Individuals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631" y="5983821"/>
            <a:ext cx="7830212" cy="2031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2626" y="1834238"/>
            <a:ext cx="7848600" cy="4086860"/>
            <a:chOff x="752626" y="1834238"/>
            <a:chExt cx="7848600" cy="4086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377" y="2052378"/>
              <a:ext cx="7830464" cy="3633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26" y="5719439"/>
              <a:ext cx="7841630" cy="2013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6634" y="1841500"/>
              <a:ext cx="723265" cy="196215"/>
            </a:xfrm>
            <a:custGeom>
              <a:avLst/>
              <a:gdLst/>
              <a:ahLst/>
              <a:cxnLst/>
              <a:rect l="l" t="t" r="r" b="b"/>
              <a:pathLst>
                <a:path w="72326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99707" y="97956"/>
                  </a:lnTo>
                  <a:lnTo>
                    <a:pt x="321716" y="90258"/>
                  </a:lnTo>
                  <a:lnTo>
                    <a:pt x="339689" y="69265"/>
                  </a:lnTo>
                  <a:lnTo>
                    <a:pt x="351806" y="38129"/>
                  </a:lnTo>
                  <a:lnTo>
                    <a:pt x="356249" y="0"/>
                  </a:lnTo>
                  <a:lnTo>
                    <a:pt x="360693" y="38129"/>
                  </a:lnTo>
                  <a:lnTo>
                    <a:pt x="372810" y="69265"/>
                  </a:lnTo>
                  <a:lnTo>
                    <a:pt x="390783" y="90258"/>
                  </a:lnTo>
                  <a:lnTo>
                    <a:pt x="412792" y="97956"/>
                  </a:lnTo>
                  <a:lnTo>
                    <a:pt x="666587" y="97956"/>
                  </a:lnTo>
                  <a:lnTo>
                    <a:pt x="688596" y="105654"/>
                  </a:lnTo>
                  <a:lnTo>
                    <a:pt x="706569" y="126647"/>
                  </a:lnTo>
                  <a:lnTo>
                    <a:pt x="718686" y="157783"/>
                  </a:lnTo>
                  <a:lnTo>
                    <a:pt x="72313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9766" y="1841502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1" y="1840589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5034" y="1840589"/>
              <a:ext cx="652145" cy="196215"/>
            </a:xfrm>
            <a:custGeom>
              <a:avLst/>
              <a:gdLst/>
              <a:ahLst/>
              <a:cxnLst/>
              <a:rect l="l" t="t" r="r" b="b"/>
              <a:pathLst>
                <a:path w="65214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64451" y="97956"/>
                  </a:lnTo>
                  <a:lnTo>
                    <a:pt x="286459" y="90258"/>
                  </a:lnTo>
                  <a:lnTo>
                    <a:pt x="304432" y="69265"/>
                  </a:lnTo>
                  <a:lnTo>
                    <a:pt x="316550" y="38129"/>
                  </a:lnTo>
                  <a:lnTo>
                    <a:pt x="320993" y="0"/>
                  </a:lnTo>
                  <a:lnTo>
                    <a:pt x="325436" y="38129"/>
                  </a:lnTo>
                  <a:lnTo>
                    <a:pt x="337554" y="69265"/>
                  </a:lnTo>
                  <a:lnTo>
                    <a:pt x="355526" y="90258"/>
                  </a:lnTo>
                  <a:lnTo>
                    <a:pt x="377535" y="97956"/>
                  </a:lnTo>
                  <a:lnTo>
                    <a:pt x="595022" y="97956"/>
                  </a:lnTo>
                  <a:lnTo>
                    <a:pt x="617031" y="105654"/>
                  </a:lnTo>
                  <a:lnTo>
                    <a:pt x="635004" y="126647"/>
                  </a:lnTo>
                  <a:lnTo>
                    <a:pt x="647121" y="157783"/>
                  </a:lnTo>
                  <a:lnTo>
                    <a:pt x="65156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599" y="1840589"/>
              <a:ext cx="1066800" cy="196215"/>
            </a:xfrm>
            <a:custGeom>
              <a:avLst/>
              <a:gdLst/>
              <a:ahLst/>
              <a:cxnLst/>
              <a:rect l="l" t="t" r="r" b="b"/>
              <a:pathLst>
                <a:path w="10668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6"/>
                  </a:lnTo>
                  <a:lnTo>
                    <a:pt x="34533" y="105653"/>
                  </a:lnTo>
                  <a:lnTo>
                    <a:pt x="56543" y="97955"/>
                  </a:lnTo>
                  <a:lnTo>
                    <a:pt x="469016" y="97957"/>
                  </a:lnTo>
                  <a:lnTo>
                    <a:pt x="491025" y="90259"/>
                  </a:lnTo>
                  <a:lnTo>
                    <a:pt x="508998" y="69266"/>
                  </a:lnTo>
                  <a:lnTo>
                    <a:pt x="521115" y="38129"/>
                  </a:lnTo>
                  <a:lnTo>
                    <a:pt x="525559" y="0"/>
                  </a:lnTo>
                  <a:lnTo>
                    <a:pt x="530002" y="38129"/>
                  </a:lnTo>
                  <a:lnTo>
                    <a:pt x="542120" y="69266"/>
                  </a:lnTo>
                  <a:lnTo>
                    <a:pt x="560092" y="90259"/>
                  </a:lnTo>
                  <a:lnTo>
                    <a:pt x="582101" y="97957"/>
                  </a:lnTo>
                  <a:lnTo>
                    <a:pt x="1010258" y="97957"/>
                  </a:lnTo>
                  <a:lnTo>
                    <a:pt x="1032267" y="105655"/>
                  </a:lnTo>
                  <a:lnTo>
                    <a:pt x="1050240" y="126648"/>
                  </a:lnTo>
                  <a:lnTo>
                    <a:pt x="1062357" y="157784"/>
                  </a:lnTo>
                  <a:lnTo>
                    <a:pt x="1066801" y="1959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3399" y="1840588"/>
              <a:ext cx="990600" cy="196215"/>
            </a:xfrm>
            <a:custGeom>
              <a:avLst/>
              <a:gdLst/>
              <a:ahLst/>
              <a:cxnLst/>
              <a:rect l="l" t="t" r="r" b="b"/>
              <a:pathLst>
                <a:path w="9906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431476" y="97956"/>
                  </a:lnTo>
                  <a:lnTo>
                    <a:pt x="453485" y="90258"/>
                  </a:lnTo>
                  <a:lnTo>
                    <a:pt x="471458" y="69265"/>
                  </a:lnTo>
                  <a:lnTo>
                    <a:pt x="483575" y="38129"/>
                  </a:lnTo>
                  <a:lnTo>
                    <a:pt x="488018" y="0"/>
                  </a:lnTo>
                  <a:lnTo>
                    <a:pt x="492462" y="38129"/>
                  </a:lnTo>
                  <a:lnTo>
                    <a:pt x="504579" y="69265"/>
                  </a:lnTo>
                  <a:lnTo>
                    <a:pt x="522552" y="90258"/>
                  </a:lnTo>
                  <a:lnTo>
                    <a:pt x="544561" y="97956"/>
                  </a:lnTo>
                  <a:lnTo>
                    <a:pt x="934057" y="97956"/>
                  </a:lnTo>
                  <a:lnTo>
                    <a:pt x="956066" y="105654"/>
                  </a:lnTo>
                  <a:lnTo>
                    <a:pt x="974039" y="126647"/>
                  </a:lnTo>
                  <a:lnTo>
                    <a:pt x="986156" y="157783"/>
                  </a:lnTo>
                  <a:lnTo>
                    <a:pt x="99060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1146" y="1840590"/>
              <a:ext cx="1440815" cy="196215"/>
            </a:xfrm>
            <a:custGeom>
              <a:avLst/>
              <a:gdLst/>
              <a:ahLst/>
              <a:cxnLst/>
              <a:rect l="l" t="t" r="r" b="b"/>
              <a:pathLst>
                <a:path w="144081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653196" y="97956"/>
                  </a:lnTo>
                  <a:lnTo>
                    <a:pt x="675205" y="90258"/>
                  </a:lnTo>
                  <a:lnTo>
                    <a:pt x="693178" y="69265"/>
                  </a:lnTo>
                  <a:lnTo>
                    <a:pt x="705295" y="38129"/>
                  </a:lnTo>
                  <a:lnTo>
                    <a:pt x="709738" y="0"/>
                  </a:lnTo>
                  <a:lnTo>
                    <a:pt x="714182" y="38129"/>
                  </a:lnTo>
                  <a:lnTo>
                    <a:pt x="726299" y="69265"/>
                  </a:lnTo>
                  <a:lnTo>
                    <a:pt x="744272" y="90258"/>
                  </a:lnTo>
                  <a:lnTo>
                    <a:pt x="766281" y="97956"/>
                  </a:lnTo>
                  <a:lnTo>
                    <a:pt x="1384113" y="97956"/>
                  </a:lnTo>
                  <a:lnTo>
                    <a:pt x="1406122" y="105654"/>
                  </a:lnTo>
                  <a:lnTo>
                    <a:pt x="1424095" y="126647"/>
                  </a:lnTo>
                  <a:lnTo>
                    <a:pt x="1436212" y="157783"/>
                  </a:lnTo>
                  <a:lnTo>
                    <a:pt x="1440656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81801" y="1841502"/>
              <a:ext cx="1812925" cy="196215"/>
            </a:xfrm>
            <a:custGeom>
              <a:avLst/>
              <a:gdLst/>
              <a:ahLst/>
              <a:cxnLst/>
              <a:rect l="l" t="t" r="r" b="b"/>
              <a:pathLst>
                <a:path w="181292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6"/>
                  </a:lnTo>
                  <a:lnTo>
                    <a:pt x="34533" y="105653"/>
                  </a:lnTo>
                  <a:lnTo>
                    <a:pt x="56542" y="97955"/>
                  </a:lnTo>
                  <a:lnTo>
                    <a:pt x="836364" y="97957"/>
                  </a:lnTo>
                  <a:lnTo>
                    <a:pt x="858373" y="90259"/>
                  </a:lnTo>
                  <a:lnTo>
                    <a:pt x="876345" y="69266"/>
                  </a:lnTo>
                  <a:lnTo>
                    <a:pt x="888463" y="38129"/>
                  </a:lnTo>
                  <a:lnTo>
                    <a:pt x="892906" y="0"/>
                  </a:lnTo>
                  <a:lnTo>
                    <a:pt x="897349" y="38129"/>
                  </a:lnTo>
                  <a:lnTo>
                    <a:pt x="909467" y="69266"/>
                  </a:lnTo>
                  <a:lnTo>
                    <a:pt x="927440" y="90259"/>
                  </a:lnTo>
                  <a:lnTo>
                    <a:pt x="949448" y="97957"/>
                  </a:lnTo>
                  <a:lnTo>
                    <a:pt x="1755914" y="97957"/>
                  </a:lnTo>
                  <a:lnTo>
                    <a:pt x="1777923" y="105655"/>
                  </a:lnTo>
                  <a:lnTo>
                    <a:pt x="1795896" y="126648"/>
                  </a:lnTo>
                  <a:lnTo>
                    <a:pt x="1808013" y="157785"/>
                  </a:lnTo>
                  <a:lnTo>
                    <a:pt x="1812457" y="1959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5940" y="1049020"/>
            <a:ext cx="8047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6295" algn="l"/>
              </a:tabLst>
            </a:pPr>
            <a:r>
              <a:rPr sz="2800" spc="-5" dirty="0">
                <a:latin typeface="Calibri"/>
                <a:cs typeface="Calibri"/>
              </a:rPr>
              <a:t>Genomics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application:	</a:t>
            </a:r>
            <a:r>
              <a:rPr sz="2400" spc="-10" dirty="0">
                <a:latin typeface="Calibri"/>
                <a:cs typeface="Calibri"/>
              </a:rPr>
              <a:t>group </a:t>
            </a:r>
            <a:r>
              <a:rPr sz="2400" spc="-5" dirty="0">
                <a:latin typeface="Calibri"/>
                <a:cs typeface="Calibri"/>
              </a:rPr>
              <a:t>individuals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 </a:t>
            </a:r>
            <a:r>
              <a:rPr sz="2400" spc="-10" dirty="0">
                <a:latin typeface="Calibri"/>
                <a:cs typeface="Calibri"/>
              </a:rPr>
              <a:t>genetic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similarity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106" y="1232989"/>
            <a:ext cx="1490375" cy="1985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9055" y="1232989"/>
            <a:ext cx="1490375" cy="1985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4303" y="3281935"/>
            <a:ext cx="265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Organize</a:t>
            </a:r>
            <a:r>
              <a:rPr sz="1800" spc="-5" dirty="0">
                <a:latin typeface="Calibri"/>
                <a:cs typeface="Calibri"/>
              </a:rPr>
              <a:t> computing </a:t>
            </a:r>
            <a:r>
              <a:rPr sz="1800" spc="-15" dirty="0">
                <a:latin typeface="Calibri"/>
                <a:cs typeface="Calibri"/>
              </a:rPr>
              <a:t>clusters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8680" y="3271520"/>
            <a:ext cx="2166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Social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94291" y="3988886"/>
            <a:ext cx="3295015" cy="2186940"/>
            <a:chOff x="5094291" y="3988886"/>
            <a:chExt cx="3295015" cy="2186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291" y="3988886"/>
              <a:ext cx="3294661" cy="21864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677" y="6065151"/>
              <a:ext cx="2545715" cy="87630"/>
            </a:xfrm>
            <a:custGeom>
              <a:avLst/>
              <a:gdLst/>
              <a:ahLst/>
              <a:cxnLst/>
              <a:rect l="l" t="t" r="r" b="b"/>
              <a:pathLst>
                <a:path w="2545715" h="87629">
                  <a:moveTo>
                    <a:pt x="2545612" y="0"/>
                  </a:moveTo>
                  <a:lnTo>
                    <a:pt x="0" y="0"/>
                  </a:lnTo>
                  <a:lnTo>
                    <a:pt x="0" y="87151"/>
                  </a:lnTo>
                  <a:lnTo>
                    <a:pt x="2545612" y="87151"/>
                  </a:lnTo>
                  <a:lnTo>
                    <a:pt x="25456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98977" y="6052451"/>
            <a:ext cx="27959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/>
                <a:cs typeface="Calibri"/>
              </a:rPr>
              <a:t>Image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credit: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NASA/JPL-Caltech/E.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Churchwell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(Univ.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of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Wisconsin,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Madison)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4948" y="6252845"/>
            <a:ext cx="2489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Astronomical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2600" y="3467100"/>
            <a:ext cx="3263900" cy="3390900"/>
            <a:chOff x="482600" y="3467100"/>
            <a:chExt cx="3263900" cy="33909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600" y="3467100"/>
              <a:ext cx="3263900" cy="3390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0913" y="4156908"/>
              <a:ext cx="368639" cy="678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8502" y="3965120"/>
              <a:ext cx="368639" cy="6789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0" y="4273085"/>
              <a:ext cx="368639" cy="6789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587" y="5035129"/>
              <a:ext cx="368639" cy="6789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5673" y="4876148"/>
              <a:ext cx="368639" cy="6789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719" y="4876150"/>
              <a:ext cx="368639" cy="6789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0030" y="5073291"/>
              <a:ext cx="368639" cy="6789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6592" y="4968704"/>
              <a:ext cx="368639" cy="6789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8089" y="5317504"/>
              <a:ext cx="368639" cy="6789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41" y="5256319"/>
              <a:ext cx="368639" cy="6789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5020" y="4015029"/>
              <a:ext cx="368639" cy="6789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633" y="4096433"/>
              <a:ext cx="368639" cy="6789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277" y="4326389"/>
              <a:ext cx="368639" cy="678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637" y="4289769"/>
              <a:ext cx="368639" cy="6789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2823" y="5215614"/>
              <a:ext cx="368639" cy="67893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8739" y="6111315"/>
            <a:ext cx="3185795" cy="6972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174115">
              <a:lnSpc>
                <a:spcPct val="100000"/>
              </a:lnSpc>
              <a:spcBef>
                <a:spcPts val="915"/>
              </a:spcBef>
            </a:pPr>
            <a:r>
              <a:rPr sz="1800" spc="-15" dirty="0">
                <a:latin typeface="Calibri"/>
                <a:cs typeface="Calibri"/>
              </a:rPr>
              <a:t>Market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endParaRPr sz="140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45967" y="957649"/>
            <a:ext cx="3149600" cy="2407285"/>
            <a:chOff x="5045967" y="957649"/>
            <a:chExt cx="3149600" cy="240728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633" y="1109607"/>
              <a:ext cx="292201" cy="6225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7" y="1856132"/>
              <a:ext cx="292201" cy="62253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87935" y="1732091"/>
              <a:ext cx="165735" cy="306705"/>
            </a:xfrm>
            <a:custGeom>
              <a:avLst/>
              <a:gdLst/>
              <a:ahLst/>
              <a:cxnLst/>
              <a:rect l="l" t="t" r="r" b="b"/>
              <a:pathLst>
                <a:path w="165735" h="306705">
                  <a:moveTo>
                    <a:pt x="155823" y="0"/>
                  </a:moveTo>
                  <a:lnTo>
                    <a:pt x="59088" y="65813"/>
                  </a:lnTo>
                  <a:lnTo>
                    <a:pt x="57584" y="73713"/>
                  </a:lnTo>
                  <a:lnTo>
                    <a:pt x="65476" y="85312"/>
                  </a:lnTo>
                  <a:lnTo>
                    <a:pt x="73375" y="86814"/>
                  </a:lnTo>
                  <a:lnTo>
                    <a:pt x="113271" y="59670"/>
                  </a:lnTo>
                  <a:lnTo>
                    <a:pt x="29302" y="235602"/>
                  </a:lnTo>
                  <a:lnTo>
                    <a:pt x="25313" y="187512"/>
                  </a:lnTo>
                  <a:lnTo>
                    <a:pt x="19176" y="182317"/>
                  </a:lnTo>
                  <a:lnTo>
                    <a:pt x="5196" y="183476"/>
                  </a:lnTo>
                  <a:lnTo>
                    <a:pt x="0" y="189613"/>
                  </a:lnTo>
                  <a:lnTo>
                    <a:pt x="9672" y="306214"/>
                  </a:lnTo>
                  <a:lnTo>
                    <a:pt x="106409" y="240400"/>
                  </a:lnTo>
                  <a:lnTo>
                    <a:pt x="107913" y="232501"/>
                  </a:lnTo>
                  <a:lnTo>
                    <a:pt x="100021" y="220902"/>
                  </a:lnTo>
                  <a:lnTo>
                    <a:pt x="92121" y="219400"/>
                  </a:lnTo>
                  <a:lnTo>
                    <a:pt x="52224" y="246543"/>
                  </a:lnTo>
                  <a:lnTo>
                    <a:pt x="136194" y="70612"/>
                  </a:lnTo>
                  <a:lnTo>
                    <a:pt x="140183" y="118701"/>
                  </a:lnTo>
                  <a:lnTo>
                    <a:pt x="146320" y="123898"/>
                  </a:lnTo>
                  <a:lnTo>
                    <a:pt x="160300" y="122737"/>
                  </a:lnTo>
                  <a:lnTo>
                    <a:pt x="165497" y="116602"/>
                  </a:lnTo>
                  <a:lnTo>
                    <a:pt x="155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382" y="1901476"/>
              <a:ext cx="292201" cy="6225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428171" y="1732090"/>
              <a:ext cx="177800" cy="351155"/>
            </a:xfrm>
            <a:custGeom>
              <a:avLst/>
              <a:gdLst/>
              <a:ahLst/>
              <a:cxnLst/>
              <a:rect l="l" t="t" r="r" b="b"/>
              <a:pathLst>
                <a:path w="177800" h="351155">
                  <a:moveTo>
                    <a:pt x="15540" y="0"/>
                  </a:moveTo>
                  <a:lnTo>
                    <a:pt x="0" y="115966"/>
                  </a:lnTo>
                  <a:lnTo>
                    <a:pt x="4880" y="122356"/>
                  </a:lnTo>
                  <a:lnTo>
                    <a:pt x="18784" y="124219"/>
                  </a:lnTo>
                  <a:lnTo>
                    <a:pt x="25175" y="119339"/>
                  </a:lnTo>
                  <a:lnTo>
                    <a:pt x="31584" y="71512"/>
                  </a:lnTo>
                  <a:lnTo>
                    <a:pt x="122196" y="288937"/>
                  </a:lnTo>
                  <a:lnTo>
                    <a:pt x="83719" y="259816"/>
                  </a:lnTo>
                  <a:lnTo>
                    <a:pt x="75754" y="260918"/>
                  </a:lnTo>
                  <a:lnTo>
                    <a:pt x="67289" y="272105"/>
                  </a:lnTo>
                  <a:lnTo>
                    <a:pt x="68392" y="280069"/>
                  </a:lnTo>
                  <a:lnTo>
                    <a:pt x="161686" y="350678"/>
                  </a:lnTo>
                  <a:lnTo>
                    <a:pt x="177227" y="234712"/>
                  </a:lnTo>
                  <a:lnTo>
                    <a:pt x="172346" y="228321"/>
                  </a:lnTo>
                  <a:lnTo>
                    <a:pt x="158442" y="226458"/>
                  </a:lnTo>
                  <a:lnTo>
                    <a:pt x="152052" y="231339"/>
                  </a:lnTo>
                  <a:lnTo>
                    <a:pt x="145642" y="279166"/>
                  </a:lnTo>
                  <a:lnTo>
                    <a:pt x="55030" y="61741"/>
                  </a:lnTo>
                  <a:lnTo>
                    <a:pt x="93507" y="90862"/>
                  </a:lnTo>
                  <a:lnTo>
                    <a:pt x="101473" y="89759"/>
                  </a:lnTo>
                  <a:lnTo>
                    <a:pt x="109938" y="78573"/>
                  </a:lnTo>
                  <a:lnTo>
                    <a:pt x="108835" y="70608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2991" y="2197042"/>
              <a:ext cx="292201" cy="62253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0537" y="2349487"/>
              <a:ext cx="212501" cy="1588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9965" y="2741995"/>
              <a:ext cx="292201" cy="622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7306" y="1058488"/>
              <a:ext cx="292201" cy="6225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7944" y="1726984"/>
              <a:ext cx="292201" cy="6225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942114" y="1680984"/>
              <a:ext cx="575945" cy="1372870"/>
            </a:xfrm>
            <a:custGeom>
              <a:avLst/>
              <a:gdLst/>
              <a:ahLst/>
              <a:cxnLst/>
              <a:rect l="l" t="t" r="r" b="b"/>
              <a:pathLst>
                <a:path w="575945" h="1372870">
                  <a:moveTo>
                    <a:pt x="277012" y="1138567"/>
                  </a:moveTo>
                  <a:lnTo>
                    <a:pt x="161759" y="1158684"/>
                  </a:lnTo>
                  <a:lnTo>
                    <a:pt x="157137" y="1165263"/>
                  </a:lnTo>
                  <a:lnTo>
                    <a:pt x="159550" y="1179080"/>
                  </a:lnTo>
                  <a:lnTo>
                    <a:pt x="166128" y="1183703"/>
                  </a:lnTo>
                  <a:lnTo>
                    <a:pt x="213664" y="1175410"/>
                  </a:lnTo>
                  <a:lnTo>
                    <a:pt x="46977" y="1316062"/>
                  </a:lnTo>
                  <a:lnTo>
                    <a:pt x="63157" y="1270596"/>
                  </a:lnTo>
                  <a:lnTo>
                    <a:pt x="59702" y="1263345"/>
                  </a:lnTo>
                  <a:lnTo>
                    <a:pt x="46482" y="1258633"/>
                  </a:lnTo>
                  <a:lnTo>
                    <a:pt x="39217" y="1262087"/>
                  </a:lnTo>
                  <a:lnTo>
                    <a:pt x="0" y="1372323"/>
                  </a:lnTo>
                  <a:lnTo>
                    <a:pt x="115265" y="1352194"/>
                  </a:lnTo>
                  <a:lnTo>
                    <a:pt x="119888" y="1345615"/>
                  </a:lnTo>
                  <a:lnTo>
                    <a:pt x="117475" y="1331798"/>
                  </a:lnTo>
                  <a:lnTo>
                    <a:pt x="110896" y="1327175"/>
                  </a:lnTo>
                  <a:lnTo>
                    <a:pt x="63360" y="1335481"/>
                  </a:lnTo>
                  <a:lnTo>
                    <a:pt x="230047" y="1194816"/>
                  </a:lnTo>
                  <a:lnTo>
                    <a:pt x="213868" y="1240282"/>
                  </a:lnTo>
                  <a:lnTo>
                    <a:pt x="217322" y="1247546"/>
                  </a:lnTo>
                  <a:lnTo>
                    <a:pt x="230530" y="1252245"/>
                  </a:lnTo>
                  <a:lnTo>
                    <a:pt x="237794" y="1248791"/>
                  </a:lnTo>
                  <a:lnTo>
                    <a:pt x="277012" y="1138567"/>
                  </a:lnTo>
                  <a:close/>
                </a:path>
                <a:path w="575945" h="1372870">
                  <a:moveTo>
                    <a:pt x="575856" y="357327"/>
                  </a:moveTo>
                  <a:lnTo>
                    <a:pt x="574357" y="240334"/>
                  </a:lnTo>
                  <a:lnTo>
                    <a:pt x="568604" y="234721"/>
                  </a:lnTo>
                  <a:lnTo>
                    <a:pt x="554583" y="234899"/>
                  </a:lnTo>
                  <a:lnTo>
                    <a:pt x="548970" y="240652"/>
                  </a:lnTo>
                  <a:lnTo>
                    <a:pt x="549579" y="288912"/>
                  </a:lnTo>
                  <a:lnTo>
                    <a:pt x="409308" y="55333"/>
                  </a:lnTo>
                  <a:lnTo>
                    <a:pt x="451612" y="78549"/>
                  </a:lnTo>
                  <a:lnTo>
                    <a:pt x="459333" y="76301"/>
                  </a:lnTo>
                  <a:lnTo>
                    <a:pt x="466077" y="64008"/>
                  </a:lnTo>
                  <a:lnTo>
                    <a:pt x="463829" y="56286"/>
                  </a:lnTo>
                  <a:lnTo>
                    <a:pt x="361251" y="0"/>
                  </a:lnTo>
                  <a:lnTo>
                    <a:pt x="362750" y="116992"/>
                  </a:lnTo>
                  <a:lnTo>
                    <a:pt x="368503" y="122605"/>
                  </a:lnTo>
                  <a:lnTo>
                    <a:pt x="382536" y="122428"/>
                  </a:lnTo>
                  <a:lnTo>
                    <a:pt x="388150" y="116662"/>
                  </a:lnTo>
                  <a:lnTo>
                    <a:pt x="387527" y="68414"/>
                  </a:lnTo>
                  <a:lnTo>
                    <a:pt x="527799" y="301980"/>
                  </a:lnTo>
                  <a:lnTo>
                    <a:pt x="485495" y="278765"/>
                  </a:lnTo>
                  <a:lnTo>
                    <a:pt x="477786" y="281025"/>
                  </a:lnTo>
                  <a:lnTo>
                    <a:pt x="471030" y="293319"/>
                  </a:lnTo>
                  <a:lnTo>
                    <a:pt x="473278" y="301040"/>
                  </a:lnTo>
                  <a:lnTo>
                    <a:pt x="575856" y="357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5106" y="2579454"/>
              <a:ext cx="292201" cy="6225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42101" y="2508262"/>
              <a:ext cx="663575" cy="578485"/>
            </a:xfrm>
            <a:custGeom>
              <a:avLst/>
              <a:gdLst/>
              <a:ahLst/>
              <a:cxnLst/>
              <a:rect l="l" t="t" r="r" b="b"/>
              <a:pathLst>
                <a:path w="663575" h="578485">
                  <a:moveTo>
                    <a:pt x="663054" y="382447"/>
                  </a:moveTo>
                  <a:lnTo>
                    <a:pt x="659257" y="265569"/>
                  </a:lnTo>
                  <a:lnTo>
                    <a:pt x="653389" y="260070"/>
                  </a:lnTo>
                  <a:lnTo>
                    <a:pt x="639368" y="260527"/>
                  </a:lnTo>
                  <a:lnTo>
                    <a:pt x="633869" y="266395"/>
                  </a:lnTo>
                  <a:lnTo>
                    <a:pt x="635431" y="314617"/>
                  </a:lnTo>
                  <a:lnTo>
                    <a:pt x="472173" y="54394"/>
                  </a:lnTo>
                  <a:lnTo>
                    <a:pt x="514921" y="76784"/>
                  </a:lnTo>
                  <a:lnTo>
                    <a:pt x="522592" y="74383"/>
                  </a:lnTo>
                  <a:lnTo>
                    <a:pt x="529107" y="61963"/>
                  </a:lnTo>
                  <a:lnTo>
                    <a:pt x="526707" y="54279"/>
                  </a:lnTo>
                  <a:lnTo>
                    <a:pt x="423049" y="0"/>
                  </a:lnTo>
                  <a:lnTo>
                    <a:pt x="426821" y="116941"/>
                  </a:lnTo>
                  <a:lnTo>
                    <a:pt x="432689" y="122440"/>
                  </a:lnTo>
                  <a:lnTo>
                    <a:pt x="446709" y="121996"/>
                  </a:lnTo>
                  <a:lnTo>
                    <a:pt x="452208" y="116128"/>
                  </a:lnTo>
                  <a:lnTo>
                    <a:pt x="450659" y="67894"/>
                  </a:lnTo>
                  <a:lnTo>
                    <a:pt x="613918" y="328117"/>
                  </a:lnTo>
                  <a:lnTo>
                    <a:pt x="571169" y="305739"/>
                  </a:lnTo>
                  <a:lnTo>
                    <a:pt x="563486" y="308140"/>
                  </a:lnTo>
                  <a:lnTo>
                    <a:pt x="556983" y="320560"/>
                  </a:lnTo>
                  <a:lnTo>
                    <a:pt x="559384" y="328231"/>
                  </a:lnTo>
                  <a:lnTo>
                    <a:pt x="662711" y="382358"/>
                  </a:lnTo>
                  <a:lnTo>
                    <a:pt x="550862" y="349262"/>
                  </a:lnTo>
                  <a:lnTo>
                    <a:pt x="543788" y="353098"/>
                  </a:lnTo>
                  <a:lnTo>
                    <a:pt x="539813" y="366547"/>
                  </a:lnTo>
                  <a:lnTo>
                    <a:pt x="543648" y="373621"/>
                  </a:lnTo>
                  <a:lnTo>
                    <a:pt x="589927" y="387311"/>
                  </a:lnTo>
                  <a:lnTo>
                    <a:pt x="67081" y="515493"/>
                  </a:lnTo>
                  <a:lnTo>
                    <a:pt x="101777" y="481952"/>
                  </a:lnTo>
                  <a:lnTo>
                    <a:pt x="101917" y="473913"/>
                  </a:lnTo>
                  <a:lnTo>
                    <a:pt x="92163" y="463829"/>
                  </a:lnTo>
                  <a:lnTo>
                    <a:pt x="84124" y="463702"/>
                  </a:lnTo>
                  <a:lnTo>
                    <a:pt x="0" y="545020"/>
                  </a:lnTo>
                  <a:lnTo>
                    <a:pt x="105473" y="576224"/>
                  </a:lnTo>
                  <a:lnTo>
                    <a:pt x="112204" y="578218"/>
                  </a:lnTo>
                  <a:lnTo>
                    <a:pt x="119265" y="574370"/>
                  </a:lnTo>
                  <a:lnTo>
                    <a:pt x="123240" y="560920"/>
                  </a:lnTo>
                  <a:lnTo>
                    <a:pt x="119405" y="553859"/>
                  </a:lnTo>
                  <a:lnTo>
                    <a:pt x="73126" y="540169"/>
                  </a:lnTo>
                  <a:lnTo>
                    <a:pt x="595972" y="411975"/>
                  </a:lnTo>
                  <a:lnTo>
                    <a:pt x="561289" y="445516"/>
                  </a:lnTo>
                  <a:lnTo>
                    <a:pt x="561149" y="453555"/>
                  </a:lnTo>
                  <a:lnTo>
                    <a:pt x="570903" y="463638"/>
                  </a:lnTo>
                  <a:lnTo>
                    <a:pt x="578942" y="463778"/>
                  </a:lnTo>
                  <a:lnTo>
                    <a:pt x="662990" y="382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2801" y="2339330"/>
              <a:ext cx="292201" cy="62253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7272" y="2650552"/>
              <a:ext cx="185566" cy="24021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365134" y="2470127"/>
              <a:ext cx="718185" cy="219075"/>
            </a:xfrm>
            <a:custGeom>
              <a:avLst/>
              <a:gdLst/>
              <a:ahLst/>
              <a:cxnLst/>
              <a:rect l="l" t="t" r="r" b="b"/>
              <a:pathLst>
                <a:path w="718184" h="219075">
                  <a:moveTo>
                    <a:pt x="110600" y="0"/>
                  </a:moveTo>
                  <a:lnTo>
                    <a:pt x="0" y="38172"/>
                  </a:lnTo>
                  <a:lnTo>
                    <a:pt x="87668" y="115657"/>
                  </a:lnTo>
                  <a:lnTo>
                    <a:pt x="95694" y="115162"/>
                  </a:lnTo>
                  <a:lnTo>
                    <a:pt x="104984" y="104651"/>
                  </a:lnTo>
                  <a:lnTo>
                    <a:pt x="104489" y="96625"/>
                  </a:lnTo>
                  <a:lnTo>
                    <a:pt x="68333" y="64668"/>
                  </a:lnTo>
                  <a:lnTo>
                    <a:pt x="644452" y="178902"/>
                  </a:lnTo>
                  <a:lnTo>
                    <a:pt x="598838" y="194645"/>
                  </a:lnTo>
                  <a:lnTo>
                    <a:pt x="595317" y="201875"/>
                  </a:lnTo>
                  <a:lnTo>
                    <a:pt x="599894" y="215135"/>
                  </a:lnTo>
                  <a:lnTo>
                    <a:pt x="607124" y="218655"/>
                  </a:lnTo>
                  <a:lnTo>
                    <a:pt x="613754" y="216367"/>
                  </a:lnTo>
                  <a:lnTo>
                    <a:pt x="717725" y="180483"/>
                  </a:lnTo>
                  <a:lnTo>
                    <a:pt x="630057" y="102998"/>
                  </a:lnTo>
                  <a:lnTo>
                    <a:pt x="622030" y="103493"/>
                  </a:lnTo>
                  <a:lnTo>
                    <a:pt x="612740" y="114004"/>
                  </a:lnTo>
                  <a:lnTo>
                    <a:pt x="613236" y="122030"/>
                  </a:lnTo>
                  <a:lnTo>
                    <a:pt x="649391" y="153987"/>
                  </a:lnTo>
                  <a:lnTo>
                    <a:pt x="73273" y="39753"/>
                  </a:lnTo>
                  <a:lnTo>
                    <a:pt x="118887" y="24010"/>
                  </a:lnTo>
                  <a:lnTo>
                    <a:pt x="122407" y="16780"/>
                  </a:lnTo>
                  <a:lnTo>
                    <a:pt x="117830" y="3520"/>
                  </a:lnTo>
                  <a:lnTo>
                    <a:pt x="110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6362" y="957649"/>
              <a:ext cx="292201" cy="62253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9458" y="1266195"/>
              <a:ext cx="166954" cy="10628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297575" y="1979300"/>
              <a:ext cx="292735" cy="118110"/>
            </a:xfrm>
            <a:custGeom>
              <a:avLst/>
              <a:gdLst/>
              <a:ahLst/>
              <a:cxnLst/>
              <a:rect l="l" t="t" r="r" b="b"/>
              <a:pathLst>
                <a:path w="292735" h="118110">
                  <a:moveTo>
                    <a:pt x="101064" y="0"/>
                  </a:moveTo>
                  <a:lnTo>
                    <a:pt x="0" y="58954"/>
                  </a:lnTo>
                  <a:lnTo>
                    <a:pt x="101064" y="117909"/>
                  </a:lnTo>
                  <a:lnTo>
                    <a:pt x="108840" y="115862"/>
                  </a:lnTo>
                  <a:lnTo>
                    <a:pt x="115909" y="103745"/>
                  </a:lnTo>
                  <a:lnTo>
                    <a:pt x="113863" y="95968"/>
                  </a:lnTo>
                  <a:lnTo>
                    <a:pt x="72181" y="71654"/>
                  </a:lnTo>
                  <a:lnTo>
                    <a:pt x="220137" y="71654"/>
                  </a:lnTo>
                  <a:lnTo>
                    <a:pt x="178456" y="95968"/>
                  </a:lnTo>
                  <a:lnTo>
                    <a:pt x="176410" y="103745"/>
                  </a:lnTo>
                  <a:lnTo>
                    <a:pt x="183479" y="115862"/>
                  </a:lnTo>
                  <a:lnTo>
                    <a:pt x="191255" y="117908"/>
                  </a:lnTo>
                  <a:lnTo>
                    <a:pt x="292319" y="58953"/>
                  </a:lnTo>
                  <a:lnTo>
                    <a:pt x="194284" y="1767"/>
                  </a:lnTo>
                  <a:lnTo>
                    <a:pt x="190825" y="1395"/>
                  </a:lnTo>
                  <a:lnTo>
                    <a:pt x="187683" y="2222"/>
                  </a:lnTo>
                  <a:lnTo>
                    <a:pt x="184539" y="3049"/>
                  </a:lnTo>
                  <a:lnTo>
                    <a:pt x="181711" y="5076"/>
                  </a:lnTo>
                  <a:lnTo>
                    <a:pt x="176410" y="14164"/>
                  </a:lnTo>
                  <a:lnTo>
                    <a:pt x="178456" y="21940"/>
                  </a:lnTo>
                  <a:lnTo>
                    <a:pt x="220137" y="46254"/>
                  </a:lnTo>
                  <a:lnTo>
                    <a:pt x="72180" y="46254"/>
                  </a:lnTo>
                  <a:lnTo>
                    <a:pt x="113861" y="21940"/>
                  </a:lnTo>
                  <a:lnTo>
                    <a:pt x="115909" y="14164"/>
                  </a:lnTo>
                  <a:lnTo>
                    <a:pt x="108840" y="2047"/>
                  </a:lnTo>
                  <a:lnTo>
                    <a:pt x="101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5793" y="1024550"/>
              <a:ext cx="292201" cy="62253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6248" y="1360314"/>
              <a:ext cx="292201" cy="62253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908506" y="1226699"/>
              <a:ext cx="417830" cy="151765"/>
            </a:xfrm>
            <a:custGeom>
              <a:avLst/>
              <a:gdLst/>
              <a:ahLst/>
              <a:cxnLst/>
              <a:rect l="l" t="t" r="r" b="b"/>
              <a:pathLst>
                <a:path w="417829" h="151765">
                  <a:moveTo>
                    <a:pt x="109123" y="0"/>
                  </a:moveTo>
                  <a:lnTo>
                    <a:pt x="102581" y="2529"/>
                  </a:lnTo>
                  <a:lnTo>
                    <a:pt x="0" y="42209"/>
                  </a:lnTo>
                  <a:lnTo>
                    <a:pt x="90455" y="116420"/>
                  </a:lnTo>
                  <a:lnTo>
                    <a:pt x="98458" y="115632"/>
                  </a:lnTo>
                  <a:lnTo>
                    <a:pt x="107355" y="104786"/>
                  </a:lnTo>
                  <a:lnTo>
                    <a:pt x="106566" y="96784"/>
                  </a:lnTo>
                  <a:lnTo>
                    <a:pt x="69260" y="66177"/>
                  </a:lnTo>
                  <a:lnTo>
                    <a:pt x="344063" y="110241"/>
                  </a:lnTo>
                  <a:lnTo>
                    <a:pt x="299058" y="127650"/>
                  </a:lnTo>
                  <a:lnTo>
                    <a:pt x="295805" y="135004"/>
                  </a:lnTo>
                  <a:lnTo>
                    <a:pt x="300866" y="148087"/>
                  </a:lnTo>
                  <a:lnTo>
                    <a:pt x="308221" y="151339"/>
                  </a:lnTo>
                  <a:lnTo>
                    <a:pt x="417344" y="109129"/>
                  </a:lnTo>
                  <a:lnTo>
                    <a:pt x="326889" y="34918"/>
                  </a:lnTo>
                  <a:lnTo>
                    <a:pt x="318886" y="35707"/>
                  </a:lnTo>
                  <a:lnTo>
                    <a:pt x="309989" y="46553"/>
                  </a:lnTo>
                  <a:lnTo>
                    <a:pt x="310777" y="54555"/>
                  </a:lnTo>
                  <a:lnTo>
                    <a:pt x="348084" y="85162"/>
                  </a:lnTo>
                  <a:lnTo>
                    <a:pt x="73281" y="41097"/>
                  </a:lnTo>
                  <a:lnTo>
                    <a:pt x="118286" y="23689"/>
                  </a:lnTo>
                  <a:lnTo>
                    <a:pt x="121539" y="16334"/>
                  </a:lnTo>
                  <a:lnTo>
                    <a:pt x="116478" y="3251"/>
                  </a:lnTo>
                  <a:lnTo>
                    <a:pt x="1091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3365" y="1104447"/>
              <a:ext cx="292201" cy="62253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80353" y="1721889"/>
              <a:ext cx="292201" cy="62253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468006" y="1306283"/>
              <a:ext cx="614045" cy="727075"/>
            </a:xfrm>
            <a:custGeom>
              <a:avLst/>
              <a:gdLst/>
              <a:ahLst/>
              <a:cxnLst/>
              <a:rect l="l" t="t" r="r" b="b"/>
              <a:pathLst>
                <a:path w="614045" h="727075">
                  <a:moveTo>
                    <a:pt x="216230" y="609993"/>
                  </a:moveTo>
                  <a:lnTo>
                    <a:pt x="210731" y="604126"/>
                  </a:lnTo>
                  <a:lnTo>
                    <a:pt x="196710" y="603656"/>
                  </a:lnTo>
                  <a:lnTo>
                    <a:pt x="190842" y="609155"/>
                  </a:lnTo>
                  <a:lnTo>
                    <a:pt x="189255" y="657377"/>
                  </a:lnTo>
                  <a:lnTo>
                    <a:pt x="49326" y="398233"/>
                  </a:lnTo>
                  <a:lnTo>
                    <a:pt x="90525" y="423367"/>
                  </a:lnTo>
                  <a:lnTo>
                    <a:pt x="98336" y="421462"/>
                  </a:lnTo>
                  <a:lnTo>
                    <a:pt x="105638" y="409486"/>
                  </a:lnTo>
                  <a:lnTo>
                    <a:pt x="103746" y="401675"/>
                  </a:lnTo>
                  <a:lnTo>
                    <a:pt x="3848" y="340753"/>
                  </a:lnTo>
                  <a:lnTo>
                    <a:pt x="0" y="457695"/>
                  </a:lnTo>
                  <a:lnTo>
                    <a:pt x="5486" y="463562"/>
                  </a:lnTo>
                  <a:lnTo>
                    <a:pt x="19507" y="464032"/>
                  </a:lnTo>
                  <a:lnTo>
                    <a:pt x="25387" y="458533"/>
                  </a:lnTo>
                  <a:lnTo>
                    <a:pt x="26974" y="410311"/>
                  </a:lnTo>
                  <a:lnTo>
                    <a:pt x="166903" y="669455"/>
                  </a:lnTo>
                  <a:lnTo>
                    <a:pt x="125704" y="644321"/>
                  </a:lnTo>
                  <a:lnTo>
                    <a:pt x="117881" y="646214"/>
                  </a:lnTo>
                  <a:lnTo>
                    <a:pt x="110578" y="658202"/>
                  </a:lnTo>
                  <a:lnTo>
                    <a:pt x="112471" y="666013"/>
                  </a:lnTo>
                  <a:lnTo>
                    <a:pt x="212369" y="726935"/>
                  </a:lnTo>
                  <a:lnTo>
                    <a:pt x="216230" y="609993"/>
                  </a:lnTo>
                  <a:close/>
                </a:path>
                <a:path w="614045" h="727075">
                  <a:moveTo>
                    <a:pt x="435406" y="109448"/>
                  </a:moveTo>
                  <a:lnTo>
                    <a:pt x="353987" y="25438"/>
                  </a:lnTo>
                  <a:lnTo>
                    <a:pt x="345948" y="25311"/>
                  </a:lnTo>
                  <a:lnTo>
                    <a:pt x="335864" y="35077"/>
                  </a:lnTo>
                  <a:lnTo>
                    <a:pt x="335737" y="43116"/>
                  </a:lnTo>
                  <a:lnTo>
                    <a:pt x="369328" y="77762"/>
                  </a:lnTo>
                  <a:lnTo>
                    <a:pt x="222859" y="36753"/>
                  </a:lnTo>
                  <a:lnTo>
                    <a:pt x="269557" y="24574"/>
                  </a:lnTo>
                  <a:lnTo>
                    <a:pt x="273621" y="17640"/>
                  </a:lnTo>
                  <a:lnTo>
                    <a:pt x="270078" y="4064"/>
                  </a:lnTo>
                  <a:lnTo>
                    <a:pt x="263144" y="0"/>
                  </a:lnTo>
                  <a:lnTo>
                    <a:pt x="256349" y="1765"/>
                  </a:lnTo>
                  <a:lnTo>
                    <a:pt x="149923" y="29527"/>
                  </a:lnTo>
                  <a:lnTo>
                    <a:pt x="231355" y="113538"/>
                  </a:lnTo>
                  <a:lnTo>
                    <a:pt x="239395" y="113665"/>
                  </a:lnTo>
                  <a:lnTo>
                    <a:pt x="249466" y="103911"/>
                  </a:lnTo>
                  <a:lnTo>
                    <a:pt x="249593" y="95872"/>
                  </a:lnTo>
                  <a:lnTo>
                    <a:pt x="216014" y="61214"/>
                  </a:lnTo>
                  <a:lnTo>
                    <a:pt x="362470" y="102222"/>
                  </a:lnTo>
                  <a:lnTo>
                    <a:pt x="315785" y="114401"/>
                  </a:lnTo>
                  <a:lnTo>
                    <a:pt x="311721" y="121335"/>
                  </a:lnTo>
                  <a:lnTo>
                    <a:pt x="315252" y="134912"/>
                  </a:lnTo>
                  <a:lnTo>
                    <a:pt x="322199" y="138976"/>
                  </a:lnTo>
                  <a:lnTo>
                    <a:pt x="435406" y="109448"/>
                  </a:lnTo>
                  <a:close/>
                </a:path>
                <a:path w="614045" h="727075">
                  <a:moveTo>
                    <a:pt x="614019" y="533031"/>
                  </a:moveTo>
                  <a:lnTo>
                    <a:pt x="581469" y="420649"/>
                  </a:lnTo>
                  <a:lnTo>
                    <a:pt x="499668" y="504304"/>
                  </a:lnTo>
                  <a:lnTo>
                    <a:pt x="499757" y="512343"/>
                  </a:lnTo>
                  <a:lnTo>
                    <a:pt x="509790" y="522147"/>
                  </a:lnTo>
                  <a:lnTo>
                    <a:pt x="517829" y="522058"/>
                  </a:lnTo>
                  <a:lnTo>
                    <a:pt x="551561" y="487565"/>
                  </a:lnTo>
                  <a:lnTo>
                    <a:pt x="509803" y="653834"/>
                  </a:lnTo>
                  <a:lnTo>
                    <a:pt x="496366" y="607491"/>
                  </a:lnTo>
                  <a:lnTo>
                    <a:pt x="489331" y="603605"/>
                  </a:lnTo>
                  <a:lnTo>
                    <a:pt x="475856" y="607517"/>
                  </a:lnTo>
                  <a:lnTo>
                    <a:pt x="471970" y="614553"/>
                  </a:lnTo>
                  <a:lnTo>
                    <a:pt x="504532" y="726935"/>
                  </a:lnTo>
                  <a:lnTo>
                    <a:pt x="586333" y="643280"/>
                  </a:lnTo>
                  <a:lnTo>
                    <a:pt x="586244" y="635241"/>
                  </a:lnTo>
                  <a:lnTo>
                    <a:pt x="576211" y="625436"/>
                  </a:lnTo>
                  <a:lnTo>
                    <a:pt x="568172" y="625525"/>
                  </a:lnTo>
                  <a:lnTo>
                    <a:pt x="534428" y="660019"/>
                  </a:lnTo>
                  <a:lnTo>
                    <a:pt x="576199" y="493750"/>
                  </a:lnTo>
                  <a:lnTo>
                    <a:pt x="589622" y="540105"/>
                  </a:lnTo>
                  <a:lnTo>
                    <a:pt x="596671" y="543979"/>
                  </a:lnTo>
                  <a:lnTo>
                    <a:pt x="610146" y="540080"/>
                  </a:lnTo>
                  <a:lnTo>
                    <a:pt x="614019" y="5330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8391" y="1600917"/>
              <a:ext cx="223560" cy="11826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589765" y="1268869"/>
              <a:ext cx="2098675" cy="1382395"/>
            </a:xfrm>
            <a:custGeom>
              <a:avLst/>
              <a:gdLst/>
              <a:ahLst/>
              <a:cxnLst/>
              <a:rect l="l" t="t" r="r" b="b"/>
              <a:pathLst>
                <a:path w="2098675" h="1382395">
                  <a:moveTo>
                    <a:pt x="567588" y="100888"/>
                  </a:moveTo>
                  <a:lnTo>
                    <a:pt x="461645" y="51244"/>
                  </a:lnTo>
                  <a:lnTo>
                    <a:pt x="454088" y="53975"/>
                  </a:lnTo>
                  <a:lnTo>
                    <a:pt x="448132" y="66675"/>
                  </a:lnTo>
                  <a:lnTo>
                    <a:pt x="450875" y="74244"/>
                  </a:lnTo>
                  <a:lnTo>
                    <a:pt x="494563" y="94716"/>
                  </a:lnTo>
                  <a:lnTo>
                    <a:pt x="70751" y="132892"/>
                  </a:lnTo>
                  <a:lnTo>
                    <a:pt x="110083" y="104940"/>
                  </a:lnTo>
                  <a:lnTo>
                    <a:pt x="111429" y="97002"/>
                  </a:lnTo>
                  <a:lnTo>
                    <a:pt x="103301" y="85572"/>
                  </a:lnTo>
                  <a:lnTo>
                    <a:pt x="95377" y="84239"/>
                  </a:lnTo>
                  <a:lnTo>
                    <a:pt x="0" y="152019"/>
                  </a:lnTo>
                  <a:lnTo>
                    <a:pt x="102781" y="200177"/>
                  </a:lnTo>
                  <a:lnTo>
                    <a:pt x="106260" y="200240"/>
                  </a:lnTo>
                  <a:lnTo>
                    <a:pt x="109308" y="199136"/>
                  </a:lnTo>
                  <a:lnTo>
                    <a:pt x="112369" y="198031"/>
                  </a:lnTo>
                  <a:lnTo>
                    <a:pt x="114998" y="195757"/>
                  </a:lnTo>
                  <a:lnTo>
                    <a:pt x="119468" y="186232"/>
                  </a:lnTo>
                  <a:lnTo>
                    <a:pt x="116725" y="178663"/>
                  </a:lnTo>
                  <a:lnTo>
                    <a:pt x="73037" y="158191"/>
                  </a:lnTo>
                  <a:lnTo>
                    <a:pt x="496849" y="120015"/>
                  </a:lnTo>
                  <a:lnTo>
                    <a:pt x="457517" y="147967"/>
                  </a:lnTo>
                  <a:lnTo>
                    <a:pt x="456171" y="155892"/>
                  </a:lnTo>
                  <a:lnTo>
                    <a:pt x="464299" y="167335"/>
                  </a:lnTo>
                  <a:lnTo>
                    <a:pt x="472224" y="168668"/>
                  </a:lnTo>
                  <a:lnTo>
                    <a:pt x="567588" y="100888"/>
                  </a:lnTo>
                  <a:close/>
                </a:path>
                <a:path w="2098675" h="1382395">
                  <a:moveTo>
                    <a:pt x="1413141" y="295478"/>
                  </a:moveTo>
                  <a:lnTo>
                    <a:pt x="1410195" y="287997"/>
                  </a:lnTo>
                  <a:lnTo>
                    <a:pt x="1397330" y="282409"/>
                  </a:lnTo>
                  <a:lnTo>
                    <a:pt x="1389849" y="285356"/>
                  </a:lnTo>
                  <a:lnTo>
                    <a:pt x="1370609" y="329603"/>
                  </a:lnTo>
                  <a:lnTo>
                    <a:pt x="1339888" y="70180"/>
                  </a:lnTo>
                  <a:lnTo>
                    <a:pt x="1368933" y="108712"/>
                  </a:lnTo>
                  <a:lnTo>
                    <a:pt x="1376895" y="109829"/>
                  </a:lnTo>
                  <a:lnTo>
                    <a:pt x="1388097" y="101384"/>
                  </a:lnTo>
                  <a:lnTo>
                    <a:pt x="1389214" y="93421"/>
                  </a:lnTo>
                  <a:lnTo>
                    <a:pt x="1318793" y="0"/>
                  </a:lnTo>
                  <a:lnTo>
                    <a:pt x="1272120" y="107289"/>
                  </a:lnTo>
                  <a:lnTo>
                    <a:pt x="1275080" y="114769"/>
                  </a:lnTo>
                  <a:lnTo>
                    <a:pt x="1287932" y="120370"/>
                  </a:lnTo>
                  <a:lnTo>
                    <a:pt x="1295425" y="117424"/>
                  </a:lnTo>
                  <a:lnTo>
                    <a:pt x="1314665" y="73164"/>
                  </a:lnTo>
                  <a:lnTo>
                    <a:pt x="1345387" y="332587"/>
                  </a:lnTo>
                  <a:lnTo>
                    <a:pt x="1316342" y="294055"/>
                  </a:lnTo>
                  <a:lnTo>
                    <a:pt x="1308379" y="292938"/>
                  </a:lnTo>
                  <a:lnTo>
                    <a:pt x="1297178" y="301383"/>
                  </a:lnTo>
                  <a:lnTo>
                    <a:pt x="1296060" y="309346"/>
                  </a:lnTo>
                  <a:lnTo>
                    <a:pt x="1366481" y="402780"/>
                  </a:lnTo>
                  <a:lnTo>
                    <a:pt x="1413141" y="295478"/>
                  </a:lnTo>
                  <a:close/>
                </a:path>
                <a:path w="2098675" h="1382395">
                  <a:moveTo>
                    <a:pt x="2098649" y="880960"/>
                  </a:moveTo>
                  <a:lnTo>
                    <a:pt x="2090610" y="764311"/>
                  </a:lnTo>
                  <a:lnTo>
                    <a:pt x="1989239" y="705929"/>
                  </a:lnTo>
                  <a:lnTo>
                    <a:pt x="1981466" y="708025"/>
                  </a:lnTo>
                  <a:lnTo>
                    <a:pt x="1974469" y="720178"/>
                  </a:lnTo>
                  <a:lnTo>
                    <a:pt x="1976564" y="727951"/>
                  </a:lnTo>
                  <a:lnTo>
                    <a:pt x="2018385" y="752017"/>
                  </a:lnTo>
                  <a:lnTo>
                    <a:pt x="1292428" y="756272"/>
                  </a:lnTo>
                  <a:lnTo>
                    <a:pt x="1333957" y="731710"/>
                  </a:lnTo>
                  <a:lnTo>
                    <a:pt x="1335963" y="723925"/>
                  </a:lnTo>
                  <a:lnTo>
                    <a:pt x="1328826" y="711847"/>
                  </a:lnTo>
                  <a:lnTo>
                    <a:pt x="1321028" y="709841"/>
                  </a:lnTo>
                  <a:lnTo>
                    <a:pt x="1220431" y="769327"/>
                  </a:lnTo>
                  <a:lnTo>
                    <a:pt x="1268552" y="662825"/>
                  </a:lnTo>
                  <a:lnTo>
                    <a:pt x="1265720" y="655294"/>
                  </a:lnTo>
                  <a:lnTo>
                    <a:pt x="1252931" y="649528"/>
                  </a:lnTo>
                  <a:lnTo>
                    <a:pt x="1245412" y="652360"/>
                  </a:lnTo>
                  <a:lnTo>
                    <a:pt x="1225537" y="696341"/>
                  </a:lnTo>
                  <a:lnTo>
                    <a:pt x="1192796" y="381736"/>
                  </a:lnTo>
                  <a:lnTo>
                    <a:pt x="1221295" y="420687"/>
                  </a:lnTo>
                  <a:lnTo>
                    <a:pt x="1229233" y="421919"/>
                  </a:lnTo>
                  <a:lnTo>
                    <a:pt x="1240561" y="413626"/>
                  </a:lnTo>
                  <a:lnTo>
                    <a:pt x="1241793" y="405676"/>
                  </a:lnTo>
                  <a:lnTo>
                    <a:pt x="1172692" y="311264"/>
                  </a:lnTo>
                  <a:lnTo>
                    <a:pt x="1124508" y="417893"/>
                  </a:lnTo>
                  <a:lnTo>
                    <a:pt x="1127353" y="425411"/>
                  </a:lnTo>
                  <a:lnTo>
                    <a:pt x="1140142" y="431190"/>
                  </a:lnTo>
                  <a:lnTo>
                    <a:pt x="1147660" y="428345"/>
                  </a:lnTo>
                  <a:lnTo>
                    <a:pt x="1167523" y="384378"/>
                  </a:lnTo>
                  <a:lnTo>
                    <a:pt x="1200277" y="698969"/>
                  </a:lnTo>
                  <a:lnTo>
                    <a:pt x="1171778" y="660031"/>
                  </a:lnTo>
                  <a:lnTo>
                    <a:pt x="1163828" y="658799"/>
                  </a:lnTo>
                  <a:lnTo>
                    <a:pt x="1152512" y="667080"/>
                  </a:lnTo>
                  <a:lnTo>
                    <a:pt x="1151280" y="675030"/>
                  </a:lnTo>
                  <a:lnTo>
                    <a:pt x="1220317" y="769391"/>
                  </a:lnTo>
                  <a:lnTo>
                    <a:pt x="1207604" y="885647"/>
                  </a:lnTo>
                  <a:lnTo>
                    <a:pt x="1212634" y="891908"/>
                  </a:lnTo>
                  <a:lnTo>
                    <a:pt x="1226578" y="893445"/>
                  </a:lnTo>
                  <a:lnTo>
                    <a:pt x="1232852" y="888415"/>
                  </a:lnTo>
                  <a:lnTo>
                    <a:pt x="1238110" y="840447"/>
                  </a:lnTo>
                  <a:lnTo>
                    <a:pt x="1452092" y="1321015"/>
                  </a:lnTo>
                  <a:lnTo>
                    <a:pt x="1412925" y="1292821"/>
                  </a:lnTo>
                  <a:lnTo>
                    <a:pt x="1404988" y="1294117"/>
                  </a:lnTo>
                  <a:lnTo>
                    <a:pt x="1396796" y="1305509"/>
                  </a:lnTo>
                  <a:lnTo>
                    <a:pt x="1398092" y="1313446"/>
                  </a:lnTo>
                  <a:lnTo>
                    <a:pt x="1493050" y="1381785"/>
                  </a:lnTo>
                  <a:lnTo>
                    <a:pt x="1505800" y="1265478"/>
                  </a:lnTo>
                  <a:lnTo>
                    <a:pt x="1500771" y="1259205"/>
                  </a:lnTo>
                  <a:lnTo>
                    <a:pt x="1486827" y="1257681"/>
                  </a:lnTo>
                  <a:lnTo>
                    <a:pt x="1480553" y="1262710"/>
                  </a:lnTo>
                  <a:lnTo>
                    <a:pt x="1475295" y="1310678"/>
                  </a:lnTo>
                  <a:lnTo>
                    <a:pt x="1261313" y="830110"/>
                  </a:lnTo>
                  <a:lnTo>
                    <a:pt x="1300480" y="858291"/>
                  </a:lnTo>
                  <a:lnTo>
                    <a:pt x="1308417" y="857008"/>
                  </a:lnTo>
                  <a:lnTo>
                    <a:pt x="1316609" y="845616"/>
                  </a:lnTo>
                  <a:lnTo>
                    <a:pt x="1315313" y="837679"/>
                  </a:lnTo>
                  <a:lnTo>
                    <a:pt x="1220749" y="769658"/>
                  </a:lnTo>
                  <a:lnTo>
                    <a:pt x="1318679" y="826008"/>
                  </a:lnTo>
                  <a:lnTo>
                    <a:pt x="1336484" y="813498"/>
                  </a:lnTo>
                  <a:lnTo>
                    <a:pt x="1334389" y="805738"/>
                  </a:lnTo>
                  <a:lnTo>
                    <a:pt x="1292567" y="781672"/>
                  </a:lnTo>
                  <a:lnTo>
                    <a:pt x="2018538" y="777417"/>
                  </a:lnTo>
                  <a:lnTo>
                    <a:pt x="1976996" y="801979"/>
                  </a:lnTo>
                  <a:lnTo>
                    <a:pt x="1975002" y="809764"/>
                  </a:lnTo>
                  <a:lnTo>
                    <a:pt x="1982139" y="821842"/>
                  </a:lnTo>
                  <a:lnTo>
                    <a:pt x="1989924" y="823836"/>
                  </a:lnTo>
                  <a:lnTo>
                    <a:pt x="2089467" y="764997"/>
                  </a:lnTo>
                  <a:lnTo>
                    <a:pt x="1992960" y="828700"/>
                  </a:lnTo>
                  <a:lnTo>
                    <a:pt x="1991347" y="836574"/>
                  </a:lnTo>
                  <a:lnTo>
                    <a:pt x="1999081" y="848283"/>
                  </a:lnTo>
                  <a:lnTo>
                    <a:pt x="2006955" y="849896"/>
                  </a:lnTo>
                  <a:lnTo>
                    <a:pt x="2047227" y="823315"/>
                  </a:lnTo>
                  <a:lnTo>
                    <a:pt x="1805825" y="1311452"/>
                  </a:lnTo>
                  <a:lnTo>
                    <a:pt x="1802498" y="1263319"/>
                  </a:lnTo>
                  <a:lnTo>
                    <a:pt x="1796440" y="1258036"/>
                  </a:lnTo>
                  <a:lnTo>
                    <a:pt x="1782445" y="1259001"/>
                  </a:lnTo>
                  <a:lnTo>
                    <a:pt x="1777161" y="1265059"/>
                  </a:lnTo>
                  <a:lnTo>
                    <a:pt x="1785200" y="1381785"/>
                  </a:lnTo>
                  <a:lnTo>
                    <a:pt x="1882851" y="1317332"/>
                  </a:lnTo>
                  <a:lnTo>
                    <a:pt x="1884464" y="1309446"/>
                  </a:lnTo>
                  <a:lnTo>
                    <a:pt x="1876742" y="1297749"/>
                  </a:lnTo>
                  <a:lnTo>
                    <a:pt x="1868855" y="1296136"/>
                  </a:lnTo>
                  <a:lnTo>
                    <a:pt x="1828584" y="1322717"/>
                  </a:lnTo>
                  <a:lnTo>
                    <a:pt x="2069998" y="834567"/>
                  </a:lnTo>
                  <a:lnTo>
                    <a:pt x="2073313" y="882713"/>
                  </a:lnTo>
                  <a:lnTo>
                    <a:pt x="2079371" y="887996"/>
                  </a:lnTo>
                  <a:lnTo>
                    <a:pt x="2093366" y="887031"/>
                  </a:lnTo>
                  <a:lnTo>
                    <a:pt x="2098649" y="88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922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6163" y="2727571"/>
              <a:ext cx="812800" cy="812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Independent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analysis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combined</a:t>
            </a:r>
            <a:r>
              <a:rPr sz="3200" dirty="0">
                <a:latin typeface="Calibri"/>
                <a:cs typeface="Calibri"/>
              </a:rPr>
              <a:t> signal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 original </a:t>
            </a:r>
            <a:r>
              <a:rPr sz="3200" spc="-15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3221" y="3076875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3221" y="4646612"/>
            <a:ext cx="762000" cy="7620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578018"/>
            <a:ext cx="6655434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Image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statsoft.com</a:t>
            </a:r>
            <a:r>
              <a:rPr sz="1400" spc="3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922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361" y="4901767"/>
              <a:ext cx="812800" cy="8127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Independent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analysis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combined</a:t>
            </a:r>
            <a:r>
              <a:rPr sz="3200" dirty="0">
                <a:latin typeface="Calibri"/>
                <a:cs typeface="Calibri"/>
              </a:rPr>
              <a:t> signal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 original </a:t>
            </a:r>
            <a:r>
              <a:rPr sz="3200" spc="-15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5202" y="3064894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5202" y="4646612"/>
            <a:ext cx="762000" cy="7620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578018"/>
            <a:ext cx="6655434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Image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statsoft.com</a:t>
            </a:r>
            <a:r>
              <a:rPr sz="1400" spc="3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90170"/>
            <a:ext cx="631116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FF0000"/>
                </a:solidFill>
              </a:rPr>
              <a:t>Reinforcement</a:t>
            </a:r>
            <a:r>
              <a:rPr spc="-6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3646" y="914400"/>
            <a:ext cx="8485554" cy="523989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IN" sz="2400" b="1" i="1" spc="-10" dirty="0">
                <a:latin typeface="Calibri"/>
                <a:cs typeface="Calibri"/>
              </a:rPr>
              <a:t>Learn how to behave successfully to achieve a goal while interacting with an external environment(Learn via </a:t>
            </a:r>
            <a:r>
              <a:rPr lang="en-IN" sz="2400" b="1" i="1" spc="-10" dirty="0">
                <a:solidFill>
                  <a:srgbClr val="0070C0"/>
                </a:solidFill>
                <a:latin typeface="Calibri"/>
                <a:cs typeface="Calibri"/>
              </a:rPr>
              <a:t>Experience</a:t>
            </a:r>
            <a:r>
              <a:rPr lang="en-IN" sz="2400" b="1" i="1" spc="-10" dirty="0">
                <a:latin typeface="Calibri"/>
                <a:cs typeface="Calibri"/>
              </a:rPr>
              <a:t>)</a:t>
            </a:r>
          </a:p>
          <a:p>
            <a:pPr marL="355600" marR="508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Given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sequence of </a:t>
            </a:r>
            <a:r>
              <a:rPr sz="2400" spc="-25" dirty="0">
                <a:latin typeface="Calibri"/>
                <a:cs typeface="Calibri"/>
              </a:rPr>
              <a:t>states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 actions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7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(delayed)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rewards,</a:t>
            </a:r>
            <a:r>
              <a:rPr sz="2400" dirty="0">
                <a:latin typeface="Calibri"/>
                <a:cs typeface="Calibri"/>
              </a:rPr>
              <a:t> output 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policy</a:t>
            </a:r>
            <a:endParaRPr sz="2400" dirty="0">
              <a:latin typeface="Calibri"/>
              <a:cs typeface="Calibri"/>
            </a:endParaRPr>
          </a:p>
          <a:p>
            <a:pPr marL="755650" marR="160020" lvl="1" indent="-285750">
              <a:lnSpc>
                <a:spcPts val="3300"/>
              </a:lnSpc>
              <a:spcBef>
                <a:spcPts val="80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5" dirty="0">
                <a:latin typeface="Calibri"/>
                <a:cs typeface="Calibri"/>
              </a:rPr>
              <a:t>Policy</a:t>
            </a:r>
            <a:r>
              <a:rPr sz="2400" spc="-5" dirty="0">
                <a:latin typeface="Calibri"/>
                <a:cs typeface="Calibri"/>
              </a:rPr>
              <a:t> is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mapping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70C0"/>
                </a:solidFill>
                <a:latin typeface="Calibri"/>
                <a:cs typeface="Calibri"/>
              </a:rPr>
              <a:t>states</a:t>
            </a:r>
            <a:r>
              <a:rPr sz="2400" b="1" spc="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70C0"/>
                </a:solidFill>
                <a:latin typeface="Wingdings"/>
                <a:cs typeface="Wingdings"/>
              </a:rPr>
              <a:t></a:t>
            </a:r>
            <a:r>
              <a:rPr sz="2400" b="1" spc="-7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70C0"/>
                </a:solidFill>
                <a:latin typeface="Calibri"/>
                <a:cs typeface="Calibri"/>
              </a:rPr>
              <a:t>actions</a:t>
            </a:r>
            <a:r>
              <a:rPr sz="2400" b="1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6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tells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you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what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dirty="0">
                <a:latin typeface="Calibri"/>
                <a:cs typeface="Calibri"/>
              </a:rPr>
              <a:t> do</a:t>
            </a:r>
            <a:r>
              <a:rPr sz="2400" spc="-5" dirty="0">
                <a:latin typeface="Calibri"/>
                <a:cs typeface="Calibri"/>
              </a:rPr>
              <a:t> 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given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state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Examples: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Credit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assignment problem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Game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playing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5" dirty="0">
                <a:latin typeface="Calibri"/>
                <a:cs typeface="Calibri"/>
              </a:rPr>
              <a:t>Robot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maze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Balance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pole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your</a:t>
            </a:r>
            <a:r>
              <a:rPr sz="2400" spc="-5" dirty="0">
                <a:latin typeface="Calibri"/>
                <a:cs typeface="Calibri"/>
              </a:rPr>
              <a:t> hand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004" y="90170"/>
            <a:ext cx="7559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25" dirty="0"/>
              <a:t> Agent-Environment </a:t>
            </a:r>
            <a:r>
              <a:rPr spc="-20" dirty="0"/>
              <a:t>Interface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180" y="1384300"/>
            <a:ext cx="4713069" cy="190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9161" y="3537902"/>
            <a:ext cx="501142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30480" indent="-308610">
              <a:lnSpc>
                <a:spcPct val="124700"/>
              </a:lnSpc>
              <a:spcBef>
                <a:spcPts val="100"/>
              </a:spcBef>
              <a:tabLst>
                <a:tab pos="3087370" algn="l"/>
                <a:tab pos="3553460" algn="l"/>
              </a:tabLst>
            </a:pPr>
            <a:r>
              <a:rPr sz="1900" spc="-30" dirty="0">
                <a:latin typeface="Times New Roman"/>
                <a:cs typeface="Times New Roman"/>
              </a:rPr>
              <a:t>Agent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and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environment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interact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discrete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time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35" dirty="0">
                <a:latin typeface="Times New Roman"/>
                <a:cs typeface="Times New Roman"/>
              </a:rPr>
              <a:t>steps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Agent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observes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state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at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step	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-2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127" baseline="-22727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Symbol"/>
                <a:cs typeface="Symbol"/>
              </a:rPr>
              <a:t></a:t>
            </a:r>
            <a:r>
              <a:rPr sz="1900" i="1" spc="15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0489" y="3610119"/>
            <a:ext cx="13893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8920" algn="l"/>
              </a:tabLst>
            </a:pP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1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Symbol"/>
                <a:cs typeface="Symbol"/>
              </a:rPr>
              <a:t>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165" dirty="0">
                <a:latin typeface="Times New Roman"/>
                <a:cs typeface="Times New Roman"/>
              </a:rPr>
              <a:t>0</a:t>
            </a:r>
            <a:r>
              <a:rPr sz="1900" spc="-5" dirty="0">
                <a:latin typeface="Times New Roman"/>
                <a:cs typeface="Times New Roman"/>
              </a:rPr>
              <a:t>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165" dirty="0">
                <a:latin typeface="Times New Roman"/>
                <a:cs typeface="Times New Roman"/>
              </a:rPr>
              <a:t>1</a:t>
            </a:r>
            <a:r>
              <a:rPr sz="1900" spc="-5" dirty="0">
                <a:latin typeface="Times New Roman"/>
                <a:cs typeface="Times New Roman"/>
              </a:rPr>
              <a:t>, </a:t>
            </a:r>
            <a:r>
              <a:rPr sz="1900" spc="-165" dirty="0">
                <a:latin typeface="Times New Roman"/>
                <a:cs typeface="Times New Roman"/>
              </a:rPr>
              <a:t>2</a:t>
            </a:r>
            <a:r>
              <a:rPr sz="1900" spc="-5" dirty="0">
                <a:latin typeface="Times New Roman"/>
                <a:cs typeface="Times New Roman"/>
              </a:rPr>
              <a:t>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Microsoft Sans Serif"/>
                <a:cs typeface="Microsoft Sans Serif"/>
              </a:rPr>
              <a:t>K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0764" y="4352347"/>
            <a:ext cx="36093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54935" algn="l"/>
              </a:tabLst>
            </a:pPr>
            <a:r>
              <a:rPr sz="1900" spc="-20" dirty="0">
                <a:latin typeface="Times New Roman"/>
                <a:cs typeface="Times New Roman"/>
              </a:rPr>
              <a:t>produces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action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at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step</a:t>
            </a:r>
            <a:r>
              <a:rPr sz="1900" spc="310" dirty="0">
                <a:latin typeface="Times New Roman"/>
                <a:cs typeface="Times New Roman"/>
              </a:rPr>
              <a:t> 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-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spc="-85" dirty="0">
                <a:latin typeface="Times New Roman"/>
                <a:cs typeface="Times New Roman"/>
              </a:rPr>
              <a:t>a</a:t>
            </a:r>
            <a:r>
              <a:rPr sz="1650" i="1" spc="-127" baseline="-22727" dirty="0">
                <a:latin typeface="Times New Roman"/>
                <a:cs typeface="Times New Roman"/>
              </a:rPr>
              <a:t>t</a:t>
            </a:r>
            <a:r>
              <a:rPr sz="1650" i="1" spc="232" baseline="-22727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Symbol"/>
                <a:cs typeface="Symbol"/>
              </a:rPr>
              <a:t>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45" dirty="0">
                <a:latin typeface="Times New Roman"/>
                <a:cs typeface="Times New Roman"/>
              </a:rPr>
              <a:t>A</a:t>
            </a:r>
            <a:r>
              <a:rPr sz="1900" spc="-45" dirty="0">
                <a:latin typeface="Times New Roman"/>
                <a:cs typeface="Times New Roman"/>
              </a:rPr>
              <a:t>(</a:t>
            </a:r>
            <a:r>
              <a:rPr sz="1900" i="1" spc="-45" dirty="0">
                <a:latin typeface="Times New Roman"/>
                <a:cs typeface="Times New Roman"/>
              </a:rPr>
              <a:t>s</a:t>
            </a:r>
            <a:r>
              <a:rPr sz="1650" i="1" spc="-67" baseline="-22727" dirty="0">
                <a:latin typeface="Times New Roman"/>
                <a:cs typeface="Times New Roman"/>
              </a:rPr>
              <a:t>t</a:t>
            </a:r>
            <a:r>
              <a:rPr sz="1650" i="1" spc="52" baseline="-22727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4960" y="4661274"/>
            <a:ext cx="235013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100"/>
              </a:spcBef>
            </a:pPr>
            <a:r>
              <a:rPr sz="1900" spc="-20" dirty="0">
                <a:latin typeface="Times New Roman"/>
                <a:cs typeface="Times New Roman"/>
              </a:rPr>
              <a:t>gets resulting reward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and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resulting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next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state</a:t>
            </a:r>
            <a:r>
              <a:rPr sz="1900" spc="1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2357" y="4601094"/>
            <a:ext cx="812165" cy="868044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35"/>
              </a:spcBef>
            </a:pPr>
            <a:r>
              <a:rPr sz="1900" i="1" spc="-310" dirty="0">
                <a:latin typeface="Times New Roman"/>
                <a:cs typeface="Times New Roman"/>
              </a:rPr>
              <a:t>r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-165" baseline="-22727" dirty="0">
                <a:latin typeface="Times New Roman"/>
                <a:cs typeface="Times New Roman"/>
              </a:rPr>
              <a:t> </a:t>
            </a:r>
            <a:r>
              <a:rPr sz="1650" spc="75" baseline="-22727" dirty="0">
                <a:latin typeface="Symbol"/>
                <a:cs typeface="Symbol"/>
              </a:rPr>
              <a:t></a:t>
            </a:r>
            <a:r>
              <a:rPr sz="1650" baseline="-22727" dirty="0">
                <a:latin typeface="Times New Roman"/>
                <a:cs typeface="Times New Roman"/>
              </a:rPr>
              <a:t>1 </a:t>
            </a:r>
            <a:r>
              <a:rPr sz="1650" spc="-44" baseline="-22727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Symbol"/>
                <a:cs typeface="Symbol"/>
              </a:rPr>
              <a:t></a:t>
            </a:r>
            <a:endParaRPr sz="1900">
              <a:latin typeface="Symbol"/>
              <a:cs typeface="Symbol"/>
            </a:endParaRPr>
          </a:p>
          <a:p>
            <a:pPr marL="116839">
              <a:lnSpc>
                <a:spcPct val="100000"/>
              </a:lnSpc>
              <a:spcBef>
                <a:spcPts val="1040"/>
              </a:spcBef>
            </a:pPr>
            <a:r>
              <a:rPr sz="2850" i="1" spc="22" baseline="13157" dirty="0">
                <a:latin typeface="Times New Roman"/>
                <a:cs typeface="Times New Roman"/>
              </a:rPr>
              <a:t>s</a:t>
            </a:r>
            <a:r>
              <a:rPr sz="1100" i="1" dirty="0">
                <a:latin typeface="Times New Roman"/>
                <a:cs typeface="Times New Roman"/>
              </a:rPr>
              <a:t>t</a:t>
            </a:r>
            <a:r>
              <a:rPr sz="1100" i="1" spc="-11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Symbol"/>
                <a:cs typeface="Symbol"/>
              </a:rPr>
              <a:t></a:t>
            </a:r>
            <a:r>
              <a:rPr sz="110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4725" y="5786437"/>
            <a:ext cx="5026025" cy="536575"/>
            <a:chOff x="2244725" y="5786437"/>
            <a:chExt cx="5026025" cy="5365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700" y="6008687"/>
              <a:ext cx="103188" cy="101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51075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95587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750" y="6008687"/>
              <a:ext cx="103188" cy="101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44912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8942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8750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537" y="6008687"/>
              <a:ext cx="103188" cy="101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588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167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6789" y="5726160"/>
            <a:ext cx="9721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25" algn="l"/>
                <a:tab pos="958850" algn="l"/>
              </a:tabLst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	</a:t>
            </a:r>
            <a:r>
              <a:rPr sz="2100" b="1" u="heavy" dirty="0"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	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15501" y="5846810"/>
            <a:ext cx="12953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05989" y="5983335"/>
            <a:ext cx="93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2376" y="5942060"/>
            <a:ext cx="24637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40" dirty="0">
                <a:latin typeface="Calibri"/>
                <a:cs typeface="Calibri"/>
              </a:rPr>
              <a:t>a</a:t>
            </a:r>
            <a:r>
              <a:rPr sz="2400" i="1" spc="-209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5926" y="5708698"/>
            <a:ext cx="986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+1</a:t>
            </a:r>
            <a:r>
              <a:rPr sz="1600" spc="310" dirty="0">
                <a:latin typeface="Calibri"/>
                <a:cs typeface="Calibri"/>
              </a:rPr>
              <a:t> </a:t>
            </a:r>
            <a:r>
              <a:rPr sz="3150" i="1" spc="-82" baseline="-17195" dirty="0">
                <a:latin typeface="Calibri"/>
                <a:cs typeface="Calibri"/>
              </a:rPr>
              <a:t>s</a:t>
            </a:r>
            <a:r>
              <a:rPr sz="2400" i="1" spc="-82" baseline="-41666" dirty="0">
                <a:latin typeface="Calibri"/>
                <a:cs typeface="Calibri"/>
              </a:rPr>
              <a:t>t</a:t>
            </a:r>
            <a:r>
              <a:rPr sz="2400" i="1" spc="-30" baseline="-41666" dirty="0">
                <a:latin typeface="Calibri"/>
                <a:cs typeface="Calibri"/>
              </a:rPr>
              <a:t> </a:t>
            </a:r>
            <a:r>
              <a:rPr sz="2400" baseline="-41666" dirty="0">
                <a:latin typeface="Calibri"/>
                <a:cs typeface="Calibri"/>
              </a:rPr>
              <a:t>+1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906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3726" y="5708698"/>
            <a:ext cx="10198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+2</a:t>
            </a:r>
            <a:r>
              <a:rPr sz="1600" spc="555" dirty="0">
                <a:latin typeface="Calibri"/>
                <a:cs typeface="Calibri"/>
              </a:rPr>
              <a:t> </a:t>
            </a:r>
            <a:r>
              <a:rPr sz="3150" i="1" spc="-75" baseline="-15873" dirty="0">
                <a:latin typeface="Calibri"/>
                <a:cs typeface="Calibri"/>
              </a:rPr>
              <a:t>s</a:t>
            </a:r>
            <a:r>
              <a:rPr sz="2400" i="1" spc="-75" baseline="-41666" dirty="0">
                <a:latin typeface="Calibri"/>
                <a:cs typeface="Calibri"/>
              </a:rPr>
              <a:t>t</a:t>
            </a:r>
            <a:r>
              <a:rPr sz="2400" i="1" spc="-30" baseline="-41666" dirty="0">
                <a:latin typeface="Calibri"/>
                <a:cs typeface="Calibri"/>
              </a:rPr>
              <a:t> </a:t>
            </a:r>
            <a:r>
              <a:rPr sz="2400" baseline="-41666" dirty="0">
                <a:latin typeface="Calibri"/>
                <a:cs typeface="Calibri"/>
              </a:rPr>
              <a:t>+2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941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4389" y="5738860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127" y="5861098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157" baseline="14550" dirty="0">
                <a:latin typeface="Calibri"/>
                <a:cs typeface="Calibri"/>
              </a:rPr>
              <a:t>s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81864" y="6054725"/>
            <a:ext cx="339725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339725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646314" y="5737273"/>
            <a:ext cx="3981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4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4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6739" y="6013498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739" y="6569510"/>
            <a:ext cx="2032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Sutton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Barto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4579" y="90170"/>
            <a:ext cx="5457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Reinforcement</a:t>
            </a:r>
            <a:r>
              <a:rPr spc="-65" dirty="0"/>
              <a:t> </a:t>
            </a:r>
            <a:r>
              <a:rPr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133" y="1117600"/>
            <a:ext cx="6613732" cy="50085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34083" y="6133782"/>
            <a:ext cx="6250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www.youtube.com/watch?v=4cgWya-wjgY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4152" y="90170"/>
            <a:ext cx="72155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Inverse</a:t>
            </a:r>
            <a:r>
              <a:rPr spc="-20" dirty="0"/>
              <a:t> </a:t>
            </a:r>
            <a:r>
              <a:rPr spc="-25" dirty="0"/>
              <a:t>Reinforcement</a:t>
            </a:r>
            <a:r>
              <a:rPr spc="-1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6748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Learn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policy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demonstrations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5500" y="1727200"/>
            <a:ext cx="7340600" cy="3594100"/>
            <a:chOff x="825500" y="1727200"/>
            <a:chExt cx="7340600" cy="359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500" y="1727200"/>
              <a:ext cx="7340600" cy="3594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873250"/>
              <a:ext cx="7010400" cy="32591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6150" y="1828800"/>
              <a:ext cx="7099300" cy="3348354"/>
            </a:xfrm>
            <a:custGeom>
              <a:avLst/>
              <a:gdLst/>
              <a:ahLst/>
              <a:cxnLst/>
              <a:rect l="l" t="t" r="r" b="b"/>
              <a:pathLst>
                <a:path w="7099300" h="3348354">
                  <a:moveTo>
                    <a:pt x="0" y="0"/>
                  </a:moveTo>
                  <a:lnTo>
                    <a:pt x="7099300" y="0"/>
                  </a:lnTo>
                  <a:lnTo>
                    <a:pt x="7099300" y="3348079"/>
                  </a:lnTo>
                  <a:lnTo>
                    <a:pt x="0" y="3348079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15610" y="5295582"/>
            <a:ext cx="6223000" cy="11912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635" algn="ctr">
              <a:lnSpc>
                <a:spcPct val="100899"/>
              </a:lnSpc>
              <a:spcBef>
                <a:spcPts val="70"/>
              </a:spcBef>
            </a:pPr>
            <a:r>
              <a:rPr sz="2800" spc="-25" dirty="0">
                <a:latin typeface="Calibri"/>
                <a:cs typeface="Calibri"/>
              </a:rPr>
              <a:t>Stanford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Autonomous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Helicopter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4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http://heli.stanford.edu/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www.youtube.com/watch?v=VCdxqn0fcnE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696" y="2479357"/>
            <a:ext cx="6389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Framing</a:t>
            </a:r>
            <a:r>
              <a:rPr spc="-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Learning</a:t>
            </a:r>
            <a:r>
              <a:rPr dirty="0"/>
              <a:t> </a:t>
            </a:r>
            <a:r>
              <a:rPr spc="-15" dirty="0"/>
              <a:t>Problem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2072" y="90170"/>
            <a:ext cx="6460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Designing</a:t>
            </a:r>
            <a:r>
              <a:rPr spc="-2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25" dirty="0"/>
              <a:t> </a:t>
            </a:r>
            <a:r>
              <a:rPr spc="-3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03020"/>
            <a:ext cx="7057390" cy="2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training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exactly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learned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ts val="2840"/>
              </a:lnSpc>
              <a:spcBef>
                <a:spcPts val="40"/>
              </a:spcBef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spc="-5" dirty="0">
                <a:latin typeface="Calibri"/>
                <a:cs typeface="Calibri"/>
              </a:rPr>
              <a:t>i.e.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0000"/>
                </a:solidFill>
                <a:latin typeface="Calibri"/>
                <a:cs typeface="Calibri"/>
              </a:rPr>
              <a:t>target </a:t>
            </a:r>
            <a:r>
              <a:rPr sz="2400" b="1" i="1" spc="-5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32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27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10" dirty="0">
                <a:latin typeface="Calibri"/>
                <a:cs typeface="Calibri"/>
              </a:rPr>
              <a:t>algorithm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infer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9887" y="4832350"/>
            <a:ext cx="2178050" cy="979805"/>
            <a:chOff x="1639887" y="4832350"/>
            <a:chExt cx="2178050" cy="979805"/>
          </a:xfrm>
        </p:grpSpPr>
        <p:sp>
          <p:nvSpPr>
            <p:cNvPr id="5" name="object 5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1082675" y="0"/>
                  </a:moveTo>
                  <a:lnTo>
                    <a:pt x="1016721" y="882"/>
                  </a:lnTo>
                  <a:lnTo>
                    <a:pt x="951813" y="3495"/>
                  </a:lnTo>
                  <a:lnTo>
                    <a:pt x="888063" y="7788"/>
                  </a:lnTo>
                  <a:lnTo>
                    <a:pt x="825584" y="13710"/>
                  </a:lnTo>
                  <a:lnTo>
                    <a:pt x="764490" y="21212"/>
                  </a:lnTo>
                  <a:lnTo>
                    <a:pt x="704895" y="30242"/>
                  </a:lnTo>
                  <a:lnTo>
                    <a:pt x="646910" y="40750"/>
                  </a:lnTo>
                  <a:lnTo>
                    <a:pt x="590650" y="52685"/>
                  </a:lnTo>
                  <a:lnTo>
                    <a:pt x="536228" y="65997"/>
                  </a:lnTo>
                  <a:lnTo>
                    <a:pt x="483757" y="80635"/>
                  </a:lnTo>
                  <a:lnTo>
                    <a:pt x="433350" y="96549"/>
                  </a:lnTo>
                  <a:lnTo>
                    <a:pt x="385121" y="113688"/>
                  </a:lnTo>
                  <a:lnTo>
                    <a:pt x="339183" y="132001"/>
                  </a:lnTo>
                  <a:lnTo>
                    <a:pt x="295648" y="151438"/>
                  </a:lnTo>
                  <a:lnTo>
                    <a:pt x="254631" y="171949"/>
                  </a:lnTo>
                  <a:lnTo>
                    <a:pt x="216245" y="193482"/>
                  </a:lnTo>
                  <a:lnTo>
                    <a:pt x="180602" y="215988"/>
                  </a:lnTo>
                  <a:lnTo>
                    <a:pt x="147817" y="239415"/>
                  </a:lnTo>
                  <a:lnTo>
                    <a:pt x="118001" y="263714"/>
                  </a:lnTo>
                  <a:lnTo>
                    <a:pt x="67734" y="314722"/>
                  </a:lnTo>
                  <a:lnTo>
                    <a:pt x="30708" y="368607"/>
                  </a:lnTo>
                  <a:lnTo>
                    <a:pt x="7828" y="424966"/>
                  </a:lnTo>
                  <a:lnTo>
                    <a:pt x="0" y="483393"/>
                  </a:lnTo>
                  <a:lnTo>
                    <a:pt x="1975" y="512840"/>
                  </a:lnTo>
                  <a:lnTo>
                    <a:pt x="17443" y="570284"/>
                  </a:lnTo>
                  <a:lnTo>
                    <a:pt x="47510" y="625457"/>
                  </a:lnTo>
                  <a:lnTo>
                    <a:pt x="91269" y="677954"/>
                  </a:lnTo>
                  <a:lnTo>
                    <a:pt x="147817" y="727372"/>
                  </a:lnTo>
                  <a:lnTo>
                    <a:pt x="180602" y="750799"/>
                  </a:lnTo>
                  <a:lnTo>
                    <a:pt x="216245" y="773305"/>
                  </a:lnTo>
                  <a:lnTo>
                    <a:pt x="254631" y="794838"/>
                  </a:lnTo>
                  <a:lnTo>
                    <a:pt x="295648" y="815349"/>
                  </a:lnTo>
                  <a:lnTo>
                    <a:pt x="339183" y="834786"/>
                  </a:lnTo>
                  <a:lnTo>
                    <a:pt x="385121" y="853099"/>
                  </a:lnTo>
                  <a:lnTo>
                    <a:pt x="433350" y="870238"/>
                  </a:lnTo>
                  <a:lnTo>
                    <a:pt x="483757" y="886152"/>
                  </a:lnTo>
                  <a:lnTo>
                    <a:pt x="536228" y="900790"/>
                  </a:lnTo>
                  <a:lnTo>
                    <a:pt x="590650" y="914102"/>
                  </a:lnTo>
                  <a:lnTo>
                    <a:pt x="646910" y="926037"/>
                  </a:lnTo>
                  <a:lnTo>
                    <a:pt x="704895" y="936545"/>
                  </a:lnTo>
                  <a:lnTo>
                    <a:pt x="764490" y="945575"/>
                  </a:lnTo>
                  <a:lnTo>
                    <a:pt x="825584" y="953077"/>
                  </a:lnTo>
                  <a:lnTo>
                    <a:pt x="888063" y="958999"/>
                  </a:lnTo>
                  <a:lnTo>
                    <a:pt x="951813" y="963292"/>
                  </a:lnTo>
                  <a:lnTo>
                    <a:pt x="1016721" y="965905"/>
                  </a:lnTo>
                  <a:lnTo>
                    <a:pt x="1082675" y="966788"/>
                  </a:lnTo>
                  <a:lnTo>
                    <a:pt x="1148628" y="965905"/>
                  </a:lnTo>
                  <a:lnTo>
                    <a:pt x="1213537" y="963292"/>
                  </a:lnTo>
                  <a:lnTo>
                    <a:pt x="1277287" y="958999"/>
                  </a:lnTo>
                  <a:lnTo>
                    <a:pt x="1339765" y="953077"/>
                  </a:lnTo>
                  <a:lnTo>
                    <a:pt x="1400859" y="945575"/>
                  </a:lnTo>
                  <a:lnTo>
                    <a:pt x="1460455" y="936545"/>
                  </a:lnTo>
                  <a:lnTo>
                    <a:pt x="1518440" y="926037"/>
                  </a:lnTo>
                  <a:lnTo>
                    <a:pt x="1574700" y="914102"/>
                  </a:lnTo>
                  <a:lnTo>
                    <a:pt x="1629122" y="900790"/>
                  </a:lnTo>
                  <a:lnTo>
                    <a:pt x="1681593" y="886152"/>
                  </a:lnTo>
                  <a:lnTo>
                    <a:pt x="1732000" y="870238"/>
                  </a:lnTo>
                  <a:lnTo>
                    <a:pt x="1780229" y="853099"/>
                  </a:lnTo>
                  <a:lnTo>
                    <a:pt x="1826167" y="834786"/>
                  </a:lnTo>
                  <a:lnTo>
                    <a:pt x="1869702" y="815349"/>
                  </a:lnTo>
                  <a:lnTo>
                    <a:pt x="1910719" y="794838"/>
                  </a:lnTo>
                  <a:lnTo>
                    <a:pt x="1949105" y="773305"/>
                  </a:lnTo>
                  <a:lnTo>
                    <a:pt x="1984748" y="750799"/>
                  </a:lnTo>
                  <a:lnTo>
                    <a:pt x="2017534" y="727372"/>
                  </a:lnTo>
                  <a:lnTo>
                    <a:pt x="2047349" y="703073"/>
                  </a:lnTo>
                  <a:lnTo>
                    <a:pt x="2097616" y="652065"/>
                  </a:lnTo>
                  <a:lnTo>
                    <a:pt x="2134642" y="598180"/>
                  </a:lnTo>
                  <a:lnTo>
                    <a:pt x="2157523" y="541821"/>
                  </a:lnTo>
                  <a:lnTo>
                    <a:pt x="2165351" y="483393"/>
                  </a:lnTo>
                  <a:lnTo>
                    <a:pt x="2163375" y="453946"/>
                  </a:lnTo>
                  <a:lnTo>
                    <a:pt x="2147907" y="396503"/>
                  </a:lnTo>
                  <a:lnTo>
                    <a:pt x="2117841" y="341330"/>
                  </a:lnTo>
                  <a:lnTo>
                    <a:pt x="2074081" y="288833"/>
                  </a:lnTo>
                  <a:lnTo>
                    <a:pt x="2017534" y="239415"/>
                  </a:lnTo>
                  <a:lnTo>
                    <a:pt x="1984748" y="215988"/>
                  </a:lnTo>
                  <a:lnTo>
                    <a:pt x="1949105" y="193482"/>
                  </a:lnTo>
                  <a:lnTo>
                    <a:pt x="1910719" y="171949"/>
                  </a:lnTo>
                  <a:lnTo>
                    <a:pt x="1869702" y="151438"/>
                  </a:lnTo>
                  <a:lnTo>
                    <a:pt x="1826167" y="132001"/>
                  </a:lnTo>
                  <a:lnTo>
                    <a:pt x="1780229" y="113688"/>
                  </a:lnTo>
                  <a:lnTo>
                    <a:pt x="1732000" y="96549"/>
                  </a:lnTo>
                  <a:lnTo>
                    <a:pt x="1681593" y="80635"/>
                  </a:lnTo>
                  <a:lnTo>
                    <a:pt x="1629122" y="65997"/>
                  </a:lnTo>
                  <a:lnTo>
                    <a:pt x="1574700" y="52685"/>
                  </a:lnTo>
                  <a:lnTo>
                    <a:pt x="1518440" y="40750"/>
                  </a:lnTo>
                  <a:lnTo>
                    <a:pt x="1460455" y="30242"/>
                  </a:lnTo>
                  <a:lnTo>
                    <a:pt x="1400859" y="21212"/>
                  </a:lnTo>
                  <a:lnTo>
                    <a:pt x="1339765" y="13710"/>
                  </a:lnTo>
                  <a:lnTo>
                    <a:pt x="1277287" y="7788"/>
                  </a:lnTo>
                  <a:lnTo>
                    <a:pt x="1213537" y="3495"/>
                  </a:lnTo>
                  <a:lnTo>
                    <a:pt x="1148628" y="882"/>
                  </a:lnTo>
                  <a:lnTo>
                    <a:pt x="10826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0" y="483394"/>
                  </a:moveTo>
                  <a:lnTo>
                    <a:pt x="7828" y="424966"/>
                  </a:lnTo>
                  <a:lnTo>
                    <a:pt x="30708" y="368607"/>
                  </a:lnTo>
                  <a:lnTo>
                    <a:pt x="67734" y="314722"/>
                  </a:lnTo>
                  <a:lnTo>
                    <a:pt x="118001" y="263714"/>
                  </a:lnTo>
                  <a:lnTo>
                    <a:pt x="147816" y="239415"/>
                  </a:lnTo>
                  <a:lnTo>
                    <a:pt x="180602" y="215988"/>
                  </a:lnTo>
                  <a:lnTo>
                    <a:pt x="216245" y="193482"/>
                  </a:lnTo>
                  <a:lnTo>
                    <a:pt x="254631" y="171949"/>
                  </a:lnTo>
                  <a:lnTo>
                    <a:pt x="295648" y="151438"/>
                  </a:lnTo>
                  <a:lnTo>
                    <a:pt x="339182" y="132001"/>
                  </a:lnTo>
                  <a:lnTo>
                    <a:pt x="385121" y="113688"/>
                  </a:lnTo>
                  <a:lnTo>
                    <a:pt x="433350" y="96549"/>
                  </a:lnTo>
                  <a:lnTo>
                    <a:pt x="483757" y="80635"/>
                  </a:lnTo>
                  <a:lnTo>
                    <a:pt x="536228" y="65997"/>
                  </a:lnTo>
                  <a:lnTo>
                    <a:pt x="590650" y="52685"/>
                  </a:lnTo>
                  <a:lnTo>
                    <a:pt x="646910" y="40750"/>
                  </a:lnTo>
                  <a:lnTo>
                    <a:pt x="704894" y="30242"/>
                  </a:lnTo>
                  <a:lnTo>
                    <a:pt x="764490" y="21212"/>
                  </a:lnTo>
                  <a:lnTo>
                    <a:pt x="825584" y="13710"/>
                  </a:lnTo>
                  <a:lnTo>
                    <a:pt x="888062" y="7788"/>
                  </a:lnTo>
                  <a:lnTo>
                    <a:pt x="951812" y="3495"/>
                  </a:lnTo>
                  <a:lnTo>
                    <a:pt x="1016721" y="882"/>
                  </a:lnTo>
                  <a:lnTo>
                    <a:pt x="1082675" y="0"/>
                  </a:lnTo>
                  <a:lnTo>
                    <a:pt x="1148628" y="882"/>
                  </a:lnTo>
                  <a:lnTo>
                    <a:pt x="1213537" y="3495"/>
                  </a:lnTo>
                  <a:lnTo>
                    <a:pt x="1277287" y="7788"/>
                  </a:lnTo>
                  <a:lnTo>
                    <a:pt x="1339765" y="13710"/>
                  </a:lnTo>
                  <a:lnTo>
                    <a:pt x="1400859" y="21212"/>
                  </a:lnTo>
                  <a:lnTo>
                    <a:pt x="1460455" y="30242"/>
                  </a:lnTo>
                  <a:lnTo>
                    <a:pt x="1518439" y="40750"/>
                  </a:lnTo>
                  <a:lnTo>
                    <a:pt x="1574699" y="52685"/>
                  </a:lnTo>
                  <a:lnTo>
                    <a:pt x="1629121" y="65997"/>
                  </a:lnTo>
                  <a:lnTo>
                    <a:pt x="1681592" y="80635"/>
                  </a:lnTo>
                  <a:lnTo>
                    <a:pt x="1731999" y="96549"/>
                  </a:lnTo>
                  <a:lnTo>
                    <a:pt x="1780228" y="113688"/>
                  </a:lnTo>
                  <a:lnTo>
                    <a:pt x="1826167" y="132001"/>
                  </a:lnTo>
                  <a:lnTo>
                    <a:pt x="1869701" y="151438"/>
                  </a:lnTo>
                  <a:lnTo>
                    <a:pt x="1910718" y="171949"/>
                  </a:lnTo>
                  <a:lnTo>
                    <a:pt x="1949104" y="193482"/>
                  </a:lnTo>
                  <a:lnTo>
                    <a:pt x="1984747" y="215988"/>
                  </a:lnTo>
                  <a:lnTo>
                    <a:pt x="2017533" y="239415"/>
                  </a:lnTo>
                  <a:lnTo>
                    <a:pt x="2047348" y="263714"/>
                  </a:lnTo>
                  <a:lnTo>
                    <a:pt x="2097615" y="314722"/>
                  </a:lnTo>
                  <a:lnTo>
                    <a:pt x="2134641" y="368607"/>
                  </a:lnTo>
                  <a:lnTo>
                    <a:pt x="2157521" y="424966"/>
                  </a:lnTo>
                  <a:lnTo>
                    <a:pt x="2165350" y="483394"/>
                  </a:lnTo>
                  <a:lnTo>
                    <a:pt x="2163374" y="512841"/>
                  </a:lnTo>
                  <a:lnTo>
                    <a:pt x="2147906" y="570284"/>
                  </a:lnTo>
                  <a:lnTo>
                    <a:pt x="2117840" y="625457"/>
                  </a:lnTo>
                  <a:lnTo>
                    <a:pt x="2074080" y="677954"/>
                  </a:lnTo>
                  <a:lnTo>
                    <a:pt x="2017533" y="727372"/>
                  </a:lnTo>
                  <a:lnTo>
                    <a:pt x="1984747" y="750799"/>
                  </a:lnTo>
                  <a:lnTo>
                    <a:pt x="1949104" y="773305"/>
                  </a:lnTo>
                  <a:lnTo>
                    <a:pt x="1910718" y="794838"/>
                  </a:lnTo>
                  <a:lnTo>
                    <a:pt x="1869701" y="815349"/>
                  </a:lnTo>
                  <a:lnTo>
                    <a:pt x="1826167" y="834786"/>
                  </a:lnTo>
                  <a:lnTo>
                    <a:pt x="1780228" y="853099"/>
                  </a:lnTo>
                  <a:lnTo>
                    <a:pt x="1731999" y="870238"/>
                  </a:lnTo>
                  <a:lnTo>
                    <a:pt x="1681592" y="886152"/>
                  </a:lnTo>
                  <a:lnTo>
                    <a:pt x="1629121" y="900790"/>
                  </a:lnTo>
                  <a:lnTo>
                    <a:pt x="1574699" y="914102"/>
                  </a:lnTo>
                  <a:lnTo>
                    <a:pt x="1518439" y="926037"/>
                  </a:lnTo>
                  <a:lnTo>
                    <a:pt x="1460455" y="936545"/>
                  </a:lnTo>
                  <a:lnTo>
                    <a:pt x="1400859" y="945575"/>
                  </a:lnTo>
                  <a:lnTo>
                    <a:pt x="1339765" y="953077"/>
                  </a:lnTo>
                  <a:lnTo>
                    <a:pt x="1277287" y="958999"/>
                  </a:lnTo>
                  <a:lnTo>
                    <a:pt x="1213537" y="963292"/>
                  </a:lnTo>
                  <a:lnTo>
                    <a:pt x="1148628" y="965905"/>
                  </a:lnTo>
                  <a:lnTo>
                    <a:pt x="1082675" y="966788"/>
                  </a:lnTo>
                  <a:lnTo>
                    <a:pt x="1016721" y="965905"/>
                  </a:lnTo>
                  <a:lnTo>
                    <a:pt x="951812" y="963292"/>
                  </a:lnTo>
                  <a:lnTo>
                    <a:pt x="888062" y="958999"/>
                  </a:lnTo>
                  <a:lnTo>
                    <a:pt x="825584" y="953077"/>
                  </a:lnTo>
                  <a:lnTo>
                    <a:pt x="764490" y="945575"/>
                  </a:lnTo>
                  <a:lnTo>
                    <a:pt x="704894" y="936545"/>
                  </a:lnTo>
                  <a:lnTo>
                    <a:pt x="646910" y="926037"/>
                  </a:lnTo>
                  <a:lnTo>
                    <a:pt x="590650" y="914102"/>
                  </a:lnTo>
                  <a:lnTo>
                    <a:pt x="536228" y="900790"/>
                  </a:lnTo>
                  <a:lnTo>
                    <a:pt x="483757" y="886152"/>
                  </a:lnTo>
                  <a:lnTo>
                    <a:pt x="433350" y="870238"/>
                  </a:lnTo>
                  <a:lnTo>
                    <a:pt x="385121" y="853099"/>
                  </a:lnTo>
                  <a:lnTo>
                    <a:pt x="339182" y="834786"/>
                  </a:lnTo>
                  <a:lnTo>
                    <a:pt x="295648" y="815349"/>
                  </a:lnTo>
                  <a:lnTo>
                    <a:pt x="254631" y="794838"/>
                  </a:lnTo>
                  <a:lnTo>
                    <a:pt x="216245" y="773305"/>
                  </a:lnTo>
                  <a:lnTo>
                    <a:pt x="180602" y="750799"/>
                  </a:lnTo>
                  <a:lnTo>
                    <a:pt x="147816" y="727372"/>
                  </a:lnTo>
                  <a:lnTo>
                    <a:pt x="118001" y="703073"/>
                  </a:lnTo>
                  <a:lnTo>
                    <a:pt x="67734" y="652065"/>
                  </a:lnTo>
                  <a:lnTo>
                    <a:pt x="30708" y="598180"/>
                  </a:lnTo>
                  <a:lnTo>
                    <a:pt x="7828" y="541821"/>
                  </a:lnTo>
                  <a:lnTo>
                    <a:pt x="0" y="4833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40646" y="5022373"/>
            <a:ext cx="130619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vi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onme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t/  Experience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05400" y="4305300"/>
            <a:ext cx="2171700" cy="609600"/>
            <a:chOff x="5105400" y="4305300"/>
            <a:chExt cx="2171700" cy="6096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0" y="4305300"/>
              <a:ext cx="2133600" cy="546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4305300"/>
              <a:ext cx="1117600" cy="60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3350" y="4349750"/>
              <a:ext cx="1993900" cy="4095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213350" y="4349750"/>
            <a:ext cx="1993900" cy="4095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alibri"/>
                <a:cs typeface="Calibri"/>
              </a:rPr>
              <a:t>Learner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4236" y="4522787"/>
            <a:ext cx="3352800" cy="1122680"/>
            <a:chOff x="3804236" y="4522787"/>
            <a:chExt cx="3352800" cy="1122680"/>
          </a:xfrm>
        </p:grpSpPr>
        <p:sp>
          <p:nvSpPr>
            <p:cNvPr id="14" name="object 14"/>
            <p:cNvSpPr/>
            <p:nvPr/>
          </p:nvSpPr>
          <p:spPr>
            <a:xfrm>
              <a:off x="3804236" y="4522787"/>
              <a:ext cx="1341120" cy="812800"/>
            </a:xfrm>
            <a:custGeom>
              <a:avLst/>
              <a:gdLst/>
              <a:ahLst/>
              <a:cxnLst/>
              <a:rect l="l" t="t" r="r" b="b"/>
              <a:pathLst>
                <a:path w="1341120" h="812800">
                  <a:moveTo>
                    <a:pt x="1340850" y="0"/>
                  </a:moveTo>
                  <a:lnTo>
                    <a:pt x="1245289" y="7350"/>
                  </a:lnTo>
                  <a:lnTo>
                    <a:pt x="1259992" y="31854"/>
                  </a:lnTo>
                  <a:lnTo>
                    <a:pt x="0" y="787849"/>
                  </a:lnTo>
                  <a:lnTo>
                    <a:pt x="14701" y="812351"/>
                  </a:lnTo>
                  <a:lnTo>
                    <a:pt x="1274693" y="56357"/>
                  </a:lnTo>
                  <a:lnTo>
                    <a:pt x="1289395" y="80859"/>
                  </a:lnTo>
                  <a:lnTo>
                    <a:pt x="134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925512" y="0"/>
                  </a:moveTo>
                  <a:lnTo>
                    <a:pt x="853184" y="807"/>
                  </a:lnTo>
                  <a:lnTo>
                    <a:pt x="782378" y="3188"/>
                  </a:lnTo>
                  <a:lnTo>
                    <a:pt x="713300" y="7085"/>
                  </a:lnTo>
                  <a:lnTo>
                    <a:pt x="646157" y="12437"/>
                  </a:lnTo>
                  <a:lnTo>
                    <a:pt x="581153" y="19185"/>
                  </a:lnTo>
                  <a:lnTo>
                    <a:pt x="518495" y="27269"/>
                  </a:lnTo>
                  <a:lnTo>
                    <a:pt x="458388" y="36629"/>
                  </a:lnTo>
                  <a:lnTo>
                    <a:pt x="401038" y="47205"/>
                  </a:lnTo>
                  <a:lnTo>
                    <a:pt x="346651" y="58939"/>
                  </a:lnTo>
                  <a:lnTo>
                    <a:pt x="295432" y="71771"/>
                  </a:lnTo>
                  <a:lnTo>
                    <a:pt x="247588" y="85640"/>
                  </a:lnTo>
                  <a:lnTo>
                    <a:pt x="203324" y="100487"/>
                  </a:lnTo>
                  <a:lnTo>
                    <a:pt x="162846" y="116253"/>
                  </a:lnTo>
                  <a:lnTo>
                    <a:pt x="126359" y="132877"/>
                  </a:lnTo>
                  <a:lnTo>
                    <a:pt x="66183" y="168464"/>
                  </a:lnTo>
                  <a:lnTo>
                    <a:pt x="24443" y="206771"/>
                  </a:lnTo>
                  <a:lnTo>
                    <a:pt x="2784" y="247321"/>
                  </a:lnTo>
                  <a:lnTo>
                    <a:pt x="0" y="268287"/>
                  </a:lnTo>
                  <a:lnTo>
                    <a:pt x="2784" y="289253"/>
                  </a:lnTo>
                  <a:lnTo>
                    <a:pt x="24443" y="329803"/>
                  </a:lnTo>
                  <a:lnTo>
                    <a:pt x="66183" y="368110"/>
                  </a:lnTo>
                  <a:lnTo>
                    <a:pt x="126359" y="403697"/>
                  </a:lnTo>
                  <a:lnTo>
                    <a:pt x="162846" y="420321"/>
                  </a:lnTo>
                  <a:lnTo>
                    <a:pt x="203324" y="436087"/>
                  </a:lnTo>
                  <a:lnTo>
                    <a:pt x="247588" y="450934"/>
                  </a:lnTo>
                  <a:lnTo>
                    <a:pt x="295432" y="464803"/>
                  </a:lnTo>
                  <a:lnTo>
                    <a:pt x="346651" y="477635"/>
                  </a:lnTo>
                  <a:lnTo>
                    <a:pt x="401038" y="489369"/>
                  </a:lnTo>
                  <a:lnTo>
                    <a:pt x="458388" y="499945"/>
                  </a:lnTo>
                  <a:lnTo>
                    <a:pt x="518495" y="509305"/>
                  </a:lnTo>
                  <a:lnTo>
                    <a:pt x="581153" y="517389"/>
                  </a:lnTo>
                  <a:lnTo>
                    <a:pt x="646157" y="524137"/>
                  </a:lnTo>
                  <a:lnTo>
                    <a:pt x="713300" y="529489"/>
                  </a:lnTo>
                  <a:lnTo>
                    <a:pt x="782378" y="533386"/>
                  </a:lnTo>
                  <a:lnTo>
                    <a:pt x="853184" y="535767"/>
                  </a:lnTo>
                  <a:lnTo>
                    <a:pt x="925512" y="536575"/>
                  </a:lnTo>
                  <a:lnTo>
                    <a:pt x="997840" y="535767"/>
                  </a:lnTo>
                  <a:lnTo>
                    <a:pt x="1068646" y="533386"/>
                  </a:lnTo>
                  <a:lnTo>
                    <a:pt x="1137724" y="529489"/>
                  </a:lnTo>
                  <a:lnTo>
                    <a:pt x="1204867" y="524137"/>
                  </a:lnTo>
                  <a:lnTo>
                    <a:pt x="1269871" y="517389"/>
                  </a:lnTo>
                  <a:lnTo>
                    <a:pt x="1332529" y="509305"/>
                  </a:lnTo>
                  <a:lnTo>
                    <a:pt x="1392636" y="499945"/>
                  </a:lnTo>
                  <a:lnTo>
                    <a:pt x="1449986" y="489369"/>
                  </a:lnTo>
                  <a:lnTo>
                    <a:pt x="1504373" y="477635"/>
                  </a:lnTo>
                  <a:lnTo>
                    <a:pt x="1555592" y="464803"/>
                  </a:lnTo>
                  <a:lnTo>
                    <a:pt x="1603436" y="450934"/>
                  </a:lnTo>
                  <a:lnTo>
                    <a:pt x="1647700" y="436087"/>
                  </a:lnTo>
                  <a:lnTo>
                    <a:pt x="1688178" y="420321"/>
                  </a:lnTo>
                  <a:lnTo>
                    <a:pt x="1724665" y="403697"/>
                  </a:lnTo>
                  <a:lnTo>
                    <a:pt x="1784841" y="368110"/>
                  </a:lnTo>
                  <a:lnTo>
                    <a:pt x="1826581" y="329803"/>
                  </a:lnTo>
                  <a:lnTo>
                    <a:pt x="1848240" y="289253"/>
                  </a:lnTo>
                  <a:lnTo>
                    <a:pt x="1851025" y="268287"/>
                  </a:lnTo>
                  <a:lnTo>
                    <a:pt x="1848240" y="247321"/>
                  </a:lnTo>
                  <a:lnTo>
                    <a:pt x="1826581" y="206771"/>
                  </a:lnTo>
                  <a:lnTo>
                    <a:pt x="1784841" y="168464"/>
                  </a:lnTo>
                  <a:lnTo>
                    <a:pt x="1724665" y="132877"/>
                  </a:lnTo>
                  <a:lnTo>
                    <a:pt x="1688178" y="116253"/>
                  </a:lnTo>
                  <a:lnTo>
                    <a:pt x="1647700" y="100487"/>
                  </a:lnTo>
                  <a:lnTo>
                    <a:pt x="1603436" y="85640"/>
                  </a:lnTo>
                  <a:lnTo>
                    <a:pt x="1555592" y="71771"/>
                  </a:lnTo>
                  <a:lnTo>
                    <a:pt x="1504373" y="58939"/>
                  </a:lnTo>
                  <a:lnTo>
                    <a:pt x="1449986" y="47205"/>
                  </a:lnTo>
                  <a:lnTo>
                    <a:pt x="1392636" y="36629"/>
                  </a:lnTo>
                  <a:lnTo>
                    <a:pt x="1332529" y="27269"/>
                  </a:lnTo>
                  <a:lnTo>
                    <a:pt x="1269871" y="19185"/>
                  </a:lnTo>
                  <a:lnTo>
                    <a:pt x="1204867" y="12437"/>
                  </a:lnTo>
                  <a:lnTo>
                    <a:pt x="1137724" y="7085"/>
                  </a:lnTo>
                  <a:lnTo>
                    <a:pt x="1068646" y="3188"/>
                  </a:lnTo>
                  <a:lnTo>
                    <a:pt x="997840" y="807"/>
                  </a:lnTo>
                  <a:lnTo>
                    <a:pt x="9255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0" y="268287"/>
                  </a:moveTo>
                  <a:lnTo>
                    <a:pt x="11000" y="226795"/>
                  </a:lnTo>
                  <a:lnTo>
                    <a:pt x="42906" y="187308"/>
                  </a:lnTo>
                  <a:lnTo>
                    <a:pt x="94070" y="150301"/>
                  </a:lnTo>
                  <a:lnTo>
                    <a:pt x="162846" y="116253"/>
                  </a:lnTo>
                  <a:lnTo>
                    <a:pt x="203324" y="100487"/>
                  </a:lnTo>
                  <a:lnTo>
                    <a:pt x="247588" y="85640"/>
                  </a:lnTo>
                  <a:lnTo>
                    <a:pt x="295433" y="71771"/>
                  </a:lnTo>
                  <a:lnTo>
                    <a:pt x="346651" y="58939"/>
                  </a:lnTo>
                  <a:lnTo>
                    <a:pt x="401038" y="47205"/>
                  </a:lnTo>
                  <a:lnTo>
                    <a:pt x="458388" y="36629"/>
                  </a:lnTo>
                  <a:lnTo>
                    <a:pt x="518495" y="27269"/>
                  </a:lnTo>
                  <a:lnTo>
                    <a:pt x="581153" y="19185"/>
                  </a:lnTo>
                  <a:lnTo>
                    <a:pt x="646157" y="12437"/>
                  </a:lnTo>
                  <a:lnTo>
                    <a:pt x="713300" y="7085"/>
                  </a:lnTo>
                  <a:lnTo>
                    <a:pt x="782378" y="3188"/>
                  </a:lnTo>
                  <a:lnTo>
                    <a:pt x="853184" y="807"/>
                  </a:lnTo>
                  <a:lnTo>
                    <a:pt x="925512" y="0"/>
                  </a:lnTo>
                  <a:lnTo>
                    <a:pt x="997840" y="807"/>
                  </a:lnTo>
                  <a:lnTo>
                    <a:pt x="1068646" y="3188"/>
                  </a:lnTo>
                  <a:lnTo>
                    <a:pt x="1137724" y="7085"/>
                  </a:lnTo>
                  <a:lnTo>
                    <a:pt x="1204867" y="12437"/>
                  </a:lnTo>
                  <a:lnTo>
                    <a:pt x="1269871" y="19185"/>
                  </a:lnTo>
                  <a:lnTo>
                    <a:pt x="1332529" y="27269"/>
                  </a:lnTo>
                  <a:lnTo>
                    <a:pt x="1392636" y="36629"/>
                  </a:lnTo>
                  <a:lnTo>
                    <a:pt x="1449986" y="47205"/>
                  </a:lnTo>
                  <a:lnTo>
                    <a:pt x="1504373" y="58939"/>
                  </a:lnTo>
                  <a:lnTo>
                    <a:pt x="1555591" y="71771"/>
                  </a:lnTo>
                  <a:lnTo>
                    <a:pt x="1603436" y="85640"/>
                  </a:lnTo>
                  <a:lnTo>
                    <a:pt x="1647700" y="100487"/>
                  </a:lnTo>
                  <a:lnTo>
                    <a:pt x="1688178" y="116253"/>
                  </a:lnTo>
                  <a:lnTo>
                    <a:pt x="1724665" y="132877"/>
                  </a:lnTo>
                  <a:lnTo>
                    <a:pt x="1784841" y="168464"/>
                  </a:lnTo>
                  <a:lnTo>
                    <a:pt x="1826581" y="206771"/>
                  </a:lnTo>
                  <a:lnTo>
                    <a:pt x="1848240" y="247320"/>
                  </a:lnTo>
                  <a:lnTo>
                    <a:pt x="1851025" y="268287"/>
                  </a:lnTo>
                  <a:lnTo>
                    <a:pt x="1848240" y="289254"/>
                  </a:lnTo>
                  <a:lnTo>
                    <a:pt x="1826581" y="329803"/>
                  </a:lnTo>
                  <a:lnTo>
                    <a:pt x="1784841" y="368110"/>
                  </a:lnTo>
                  <a:lnTo>
                    <a:pt x="1724665" y="403697"/>
                  </a:lnTo>
                  <a:lnTo>
                    <a:pt x="1688178" y="420321"/>
                  </a:lnTo>
                  <a:lnTo>
                    <a:pt x="1647700" y="436087"/>
                  </a:lnTo>
                  <a:lnTo>
                    <a:pt x="1603436" y="450934"/>
                  </a:lnTo>
                  <a:lnTo>
                    <a:pt x="1555591" y="464803"/>
                  </a:lnTo>
                  <a:lnTo>
                    <a:pt x="1504373" y="477635"/>
                  </a:lnTo>
                  <a:lnTo>
                    <a:pt x="1449986" y="489369"/>
                  </a:lnTo>
                  <a:lnTo>
                    <a:pt x="1392636" y="499945"/>
                  </a:lnTo>
                  <a:lnTo>
                    <a:pt x="1332529" y="509305"/>
                  </a:lnTo>
                  <a:lnTo>
                    <a:pt x="1269871" y="517389"/>
                  </a:lnTo>
                  <a:lnTo>
                    <a:pt x="1204867" y="524137"/>
                  </a:lnTo>
                  <a:lnTo>
                    <a:pt x="1137724" y="529489"/>
                  </a:lnTo>
                  <a:lnTo>
                    <a:pt x="1068646" y="533386"/>
                  </a:lnTo>
                  <a:lnTo>
                    <a:pt x="997840" y="535767"/>
                  </a:lnTo>
                  <a:lnTo>
                    <a:pt x="925512" y="536575"/>
                  </a:lnTo>
                  <a:lnTo>
                    <a:pt x="853184" y="535767"/>
                  </a:lnTo>
                  <a:lnTo>
                    <a:pt x="782378" y="533386"/>
                  </a:lnTo>
                  <a:lnTo>
                    <a:pt x="713300" y="529489"/>
                  </a:lnTo>
                  <a:lnTo>
                    <a:pt x="646157" y="524137"/>
                  </a:lnTo>
                  <a:lnTo>
                    <a:pt x="581153" y="517389"/>
                  </a:lnTo>
                  <a:lnTo>
                    <a:pt x="518495" y="509305"/>
                  </a:lnTo>
                  <a:lnTo>
                    <a:pt x="458388" y="499945"/>
                  </a:lnTo>
                  <a:lnTo>
                    <a:pt x="401038" y="489369"/>
                  </a:lnTo>
                  <a:lnTo>
                    <a:pt x="346651" y="477635"/>
                  </a:lnTo>
                  <a:lnTo>
                    <a:pt x="295433" y="464803"/>
                  </a:lnTo>
                  <a:lnTo>
                    <a:pt x="247588" y="450934"/>
                  </a:lnTo>
                  <a:lnTo>
                    <a:pt x="203324" y="436087"/>
                  </a:lnTo>
                  <a:lnTo>
                    <a:pt x="162846" y="420321"/>
                  </a:lnTo>
                  <a:lnTo>
                    <a:pt x="126359" y="403697"/>
                  </a:lnTo>
                  <a:lnTo>
                    <a:pt x="66183" y="368110"/>
                  </a:lnTo>
                  <a:lnTo>
                    <a:pt x="24443" y="329803"/>
                  </a:lnTo>
                  <a:lnTo>
                    <a:pt x="2784" y="289254"/>
                  </a:lnTo>
                  <a:lnTo>
                    <a:pt x="0" y="2682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647451" y="5207952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05400" y="5918200"/>
            <a:ext cx="2171700" cy="901700"/>
            <a:chOff x="5105400" y="5918200"/>
            <a:chExt cx="2171700" cy="9017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200" y="5918200"/>
              <a:ext cx="2120900" cy="863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400" y="5943600"/>
              <a:ext cx="1600200" cy="876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9700" y="5972175"/>
              <a:ext cx="1993900" cy="7143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19700" y="5972175"/>
            <a:ext cx="1993900" cy="7143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89535" marR="701040">
              <a:lnSpc>
                <a:spcPts val="2100"/>
              </a:lnSpc>
              <a:spcBef>
                <a:spcPts val="670"/>
              </a:spcBef>
            </a:pPr>
            <a:r>
              <a:rPr sz="1800" spc="-4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nce  </a:t>
            </a:r>
            <a:r>
              <a:rPr sz="1800" spc="-5" dirty="0">
                <a:latin typeface="Calibri"/>
                <a:cs typeface="Calibri"/>
              </a:rPr>
              <a:t>Element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03269" y="4758740"/>
            <a:ext cx="2460625" cy="1570990"/>
          </a:xfrm>
          <a:custGeom>
            <a:avLst/>
            <a:gdLst/>
            <a:ahLst/>
            <a:cxnLst/>
            <a:rect l="l" t="t" r="r" b="b"/>
            <a:pathLst>
              <a:path w="2460625" h="1570989">
                <a:moveTo>
                  <a:pt x="1416431" y="1570634"/>
                </a:moveTo>
                <a:lnTo>
                  <a:pt x="1371612" y="1485912"/>
                </a:lnTo>
                <a:lnTo>
                  <a:pt x="1354988" y="1509153"/>
                </a:lnTo>
                <a:lnTo>
                  <a:pt x="16624" y="552526"/>
                </a:lnTo>
                <a:lnTo>
                  <a:pt x="0" y="575779"/>
                </a:lnTo>
                <a:lnTo>
                  <a:pt x="1338376" y="1532407"/>
                </a:lnTo>
                <a:lnTo>
                  <a:pt x="1321765" y="1555648"/>
                </a:lnTo>
                <a:lnTo>
                  <a:pt x="1416431" y="1570634"/>
                </a:lnTo>
                <a:close/>
              </a:path>
              <a:path w="2460625" h="1570989">
                <a:moveTo>
                  <a:pt x="2458262" y="1128763"/>
                </a:moveTo>
                <a:lnTo>
                  <a:pt x="2429700" y="1128077"/>
                </a:lnTo>
                <a:lnTo>
                  <a:pt x="2435593" y="880402"/>
                </a:lnTo>
                <a:lnTo>
                  <a:pt x="2407031" y="879729"/>
                </a:lnTo>
                <a:lnTo>
                  <a:pt x="2401138" y="1127404"/>
                </a:lnTo>
                <a:lnTo>
                  <a:pt x="2372563" y="1126718"/>
                </a:lnTo>
                <a:lnTo>
                  <a:pt x="2413381" y="1213434"/>
                </a:lnTo>
                <a:lnTo>
                  <a:pt x="2458262" y="1128763"/>
                </a:lnTo>
                <a:close/>
              </a:path>
              <a:path w="2460625" h="1570989">
                <a:moveTo>
                  <a:pt x="2460574" y="256057"/>
                </a:moveTo>
                <a:lnTo>
                  <a:pt x="2432024" y="257238"/>
                </a:lnTo>
                <a:lnTo>
                  <a:pt x="2421305" y="0"/>
                </a:lnTo>
                <a:lnTo>
                  <a:pt x="2392756" y="1181"/>
                </a:lnTo>
                <a:lnTo>
                  <a:pt x="2403475" y="258432"/>
                </a:lnTo>
                <a:lnTo>
                  <a:pt x="2374912" y="259626"/>
                </a:lnTo>
                <a:lnTo>
                  <a:pt x="2421318" y="343484"/>
                </a:lnTo>
                <a:lnTo>
                  <a:pt x="2460574" y="256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8739" y="6569510"/>
            <a:ext cx="2217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83940" y="4423012"/>
            <a:ext cx="122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Training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61101" y="5876132"/>
            <a:ext cx="1137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Testing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883" y="90170"/>
            <a:ext cx="6186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dirty="0"/>
              <a:t>is</a:t>
            </a:r>
            <a:r>
              <a:rPr spc="-10" dirty="0"/>
              <a:t> </a:t>
            </a:r>
            <a:r>
              <a:rPr spc="-5" dirty="0"/>
              <a:t>Machine 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137920"/>
            <a:ext cx="8839200" cy="621452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80975" marR="5080" indent="-168275">
              <a:lnSpc>
                <a:spcPts val="3300"/>
              </a:lnSpc>
              <a:spcBef>
                <a:spcPts val="459"/>
              </a:spcBef>
            </a:pPr>
            <a:r>
              <a:rPr sz="2400" spc="-5" dirty="0">
                <a:latin typeface="Calibri"/>
                <a:cs typeface="Calibri"/>
              </a:rPr>
              <a:t>“Learning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any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 by</a:t>
            </a:r>
            <a:r>
              <a:rPr sz="2400" spc="-5" dirty="0">
                <a:latin typeface="Calibri"/>
                <a:cs typeface="Calibri"/>
              </a:rPr>
              <a:t> which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system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improves </a:t>
            </a:r>
            <a:r>
              <a:rPr sz="2400" spc="-6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performance</a:t>
            </a:r>
            <a:r>
              <a:rPr sz="2400" spc="-15" dirty="0">
                <a:latin typeface="Calibri"/>
                <a:cs typeface="Calibri"/>
              </a:rPr>
              <a:t> from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experience.”</a:t>
            </a:r>
            <a:endParaRPr sz="2400" dirty="0">
              <a:latin typeface="Calibri"/>
              <a:cs typeface="Calibri"/>
            </a:endParaRPr>
          </a:p>
          <a:p>
            <a:pPr marL="2755265">
              <a:lnSpc>
                <a:spcPct val="100000"/>
              </a:lnSpc>
              <a:spcBef>
                <a:spcPts val="240"/>
              </a:spcBef>
            </a:pPr>
            <a:r>
              <a:rPr sz="2400" dirty="0">
                <a:latin typeface="Calibri"/>
                <a:cs typeface="Calibri"/>
              </a:rPr>
              <a:t>-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Herbert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Simon</a:t>
            </a:r>
            <a:endParaRPr lang="en-US" sz="2400" spc="-5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Definition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90" dirty="0">
                <a:latin typeface="Calibri"/>
                <a:cs typeface="Calibri"/>
              </a:rPr>
              <a:t>Tom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Mitchell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(1998):</a:t>
            </a:r>
          </a:p>
          <a:p>
            <a:pPr marL="469900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latin typeface="+mj-lt"/>
                <a:cs typeface="Calibri"/>
              </a:rPr>
              <a:t>Machine</a:t>
            </a:r>
            <a:r>
              <a:rPr sz="2400" spc="-25" dirty="0">
                <a:latin typeface="+mj-lt"/>
                <a:cs typeface="Calibri"/>
              </a:rPr>
              <a:t> </a:t>
            </a:r>
            <a:r>
              <a:rPr sz="2400" spc="-5" dirty="0">
                <a:latin typeface="+mj-lt"/>
                <a:cs typeface="Calibri"/>
              </a:rPr>
              <a:t>Learning</a:t>
            </a:r>
            <a:r>
              <a:rPr sz="2400" spc="-10" dirty="0">
                <a:latin typeface="+mj-lt"/>
                <a:cs typeface="Calibri"/>
              </a:rPr>
              <a:t> </a:t>
            </a:r>
            <a:r>
              <a:rPr sz="2400" spc="-5" dirty="0">
                <a:latin typeface="+mj-lt"/>
                <a:cs typeface="Calibri"/>
              </a:rPr>
              <a:t>is</a:t>
            </a:r>
            <a:r>
              <a:rPr sz="2400" spc="-10" dirty="0">
                <a:latin typeface="+mj-lt"/>
                <a:cs typeface="Calibri"/>
              </a:rPr>
              <a:t> </a:t>
            </a:r>
            <a:r>
              <a:rPr sz="2400" spc="-5" dirty="0">
                <a:latin typeface="+mj-lt"/>
                <a:cs typeface="Calibri"/>
              </a:rPr>
              <a:t>the</a:t>
            </a:r>
            <a:r>
              <a:rPr sz="2400" spc="-20" dirty="0">
                <a:latin typeface="+mj-lt"/>
                <a:cs typeface="Calibri"/>
              </a:rPr>
              <a:t> </a:t>
            </a:r>
            <a:r>
              <a:rPr sz="2400" spc="-10" dirty="0">
                <a:latin typeface="+mj-lt"/>
                <a:cs typeface="Calibri"/>
              </a:rPr>
              <a:t>study </a:t>
            </a:r>
            <a:r>
              <a:rPr sz="2400" dirty="0">
                <a:latin typeface="+mj-lt"/>
                <a:cs typeface="Calibri"/>
              </a:rPr>
              <a:t>of</a:t>
            </a:r>
            <a:r>
              <a:rPr sz="2400" spc="-20" dirty="0">
                <a:latin typeface="+mj-lt"/>
                <a:cs typeface="Calibri"/>
              </a:rPr>
              <a:t> </a:t>
            </a:r>
            <a:r>
              <a:rPr sz="2400" spc="-5" dirty="0">
                <a:latin typeface="+mj-lt"/>
                <a:cs typeface="Calibri"/>
              </a:rPr>
              <a:t>algorithms</a:t>
            </a:r>
            <a:r>
              <a:rPr sz="2400" spc="-10" dirty="0">
                <a:latin typeface="+mj-lt"/>
                <a:cs typeface="Calibri"/>
              </a:rPr>
              <a:t> that</a:t>
            </a:r>
            <a:endParaRPr sz="2400" dirty="0">
              <a:latin typeface="+mj-lt"/>
              <a:cs typeface="Calibri"/>
            </a:endParaRPr>
          </a:p>
          <a:p>
            <a:pPr marL="841375" indent="-373380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2400" spc="-15" dirty="0">
                <a:latin typeface="+mj-lt"/>
                <a:cs typeface="Calibri"/>
              </a:rPr>
              <a:t>improve</a:t>
            </a:r>
            <a:r>
              <a:rPr sz="2400" spc="-30" dirty="0">
                <a:latin typeface="+mj-lt"/>
                <a:cs typeface="Calibri"/>
              </a:rPr>
              <a:t> </a:t>
            </a:r>
            <a:r>
              <a:rPr sz="2400" spc="-5" dirty="0">
                <a:latin typeface="+mj-lt"/>
                <a:cs typeface="Calibri"/>
              </a:rPr>
              <a:t>their</a:t>
            </a:r>
            <a:r>
              <a:rPr sz="2400" spc="-15" dirty="0">
                <a:latin typeface="+mj-lt"/>
                <a:cs typeface="Calibri"/>
              </a:rPr>
              <a:t> </a:t>
            </a:r>
            <a:r>
              <a:rPr sz="2400" spc="-10" dirty="0">
                <a:latin typeface="+mj-lt"/>
                <a:cs typeface="Calibri"/>
              </a:rPr>
              <a:t>performance</a:t>
            </a:r>
            <a:r>
              <a:rPr sz="2400" spc="-20" dirty="0">
                <a:latin typeface="+mj-lt"/>
                <a:cs typeface="Calibri"/>
              </a:rPr>
              <a:t> </a:t>
            </a:r>
            <a:r>
              <a:rPr sz="2400" i="1" spc="95" dirty="0">
                <a:latin typeface="+mj-lt"/>
                <a:cs typeface="Georgia"/>
              </a:rPr>
              <a:t>P</a:t>
            </a:r>
            <a:endParaRPr sz="2400" dirty="0">
              <a:latin typeface="+mj-lt"/>
              <a:cs typeface="Georgia"/>
            </a:endParaRPr>
          </a:p>
          <a:p>
            <a:pPr marL="841375" indent="-37338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2400" spc="-15" dirty="0">
                <a:latin typeface="+mj-lt"/>
                <a:cs typeface="Calibri"/>
              </a:rPr>
              <a:t>at</a:t>
            </a:r>
            <a:r>
              <a:rPr sz="2400" spc="-30" dirty="0">
                <a:latin typeface="+mj-lt"/>
                <a:cs typeface="Calibri"/>
              </a:rPr>
              <a:t> </a:t>
            </a:r>
            <a:r>
              <a:rPr sz="2400" dirty="0">
                <a:latin typeface="+mj-lt"/>
                <a:cs typeface="Calibri"/>
              </a:rPr>
              <a:t>some</a:t>
            </a:r>
            <a:r>
              <a:rPr sz="2400" spc="-30" dirty="0">
                <a:latin typeface="+mj-lt"/>
                <a:cs typeface="Calibri"/>
              </a:rPr>
              <a:t> </a:t>
            </a:r>
            <a:r>
              <a:rPr sz="2400" spc="-15" dirty="0">
                <a:latin typeface="+mj-lt"/>
                <a:cs typeface="Calibri"/>
              </a:rPr>
              <a:t>task</a:t>
            </a:r>
            <a:r>
              <a:rPr sz="2400" spc="-25" dirty="0">
                <a:latin typeface="+mj-lt"/>
                <a:cs typeface="Calibri"/>
              </a:rPr>
              <a:t> </a:t>
            </a:r>
            <a:r>
              <a:rPr sz="2400" i="1" spc="-105" dirty="0">
                <a:latin typeface="+mj-lt"/>
                <a:cs typeface="Georgia"/>
              </a:rPr>
              <a:t>T</a:t>
            </a:r>
            <a:endParaRPr sz="2400" dirty="0">
              <a:latin typeface="+mj-lt"/>
              <a:cs typeface="Georgia"/>
            </a:endParaRPr>
          </a:p>
          <a:p>
            <a:pPr marL="841375" indent="-373380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2400" spc="-5" dirty="0">
                <a:latin typeface="+mj-lt"/>
                <a:cs typeface="Calibri"/>
              </a:rPr>
              <a:t>with</a:t>
            </a:r>
            <a:r>
              <a:rPr sz="2400" spc="-35" dirty="0">
                <a:latin typeface="+mj-lt"/>
                <a:cs typeface="Calibri"/>
              </a:rPr>
              <a:t> </a:t>
            </a:r>
            <a:r>
              <a:rPr sz="2400" spc="-10" dirty="0">
                <a:latin typeface="+mj-lt"/>
                <a:cs typeface="Calibri"/>
              </a:rPr>
              <a:t>experience</a:t>
            </a:r>
            <a:r>
              <a:rPr sz="2400" spc="-25" dirty="0">
                <a:latin typeface="+mj-lt"/>
                <a:cs typeface="Calibri"/>
              </a:rPr>
              <a:t> </a:t>
            </a:r>
            <a:r>
              <a:rPr sz="2400" i="1" spc="120" dirty="0">
                <a:latin typeface="+mj-lt"/>
                <a:cs typeface="Georgia"/>
              </a:rPr>
              <a:t>E</a:t>
            </a:r>
            <a:r>
              <a:rPr sz="2400" spc="120" dirty="0">
                <a:latin typeface="+mj-lt"/>
                <a:cs typeface="Calibri"/>
              </a:rPr>
              <a:t>.</a:t>
            </a:r>
            <a:endParaRPr sz="2400" dirty="0">
              <a:latin typeface="+mj-lt"/>
              <a:cs typeface="Calibri"/>
            </a:endParaRPr>
          </a:p>
          <a:p>
            <a:pPr marL="467995">
              <a:lnSpc>
                <a:spcPct val="100000"/>
              </a:lnSpc>
              <a:spcBef>
                <a:spcPts val="4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well-defined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task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given 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30" dirty="0">
                <a:latin typeface="Calibri"/>
                <a:cs typeface="Calibri"/>
              </a:rPr>
              <a:t>&lt;</a:t>
            </a:r>
            <a:r>
              <a:rPr sz="2400" i="1" spc="30" dirty="0">
                <a:latin typeface="Georgia"/>
                <a:cs typeface="Georgia"/>
              </a:rPr>
              <a:t>P</a:t>
            </a:r>
            <a:r>
              <a:rPr sz="2400" spc="30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-55" dirty="0">
                <a:latin typeface="Georgia"/>
                <a:cs typeface="Georgia"/>
              </a:rPr>
              <a:t>T</a:t>
            </a:r>
            <a:r>
              <a:rPr sz="2400" spc="-55" dirty="0">
                <a:latin typeface="Calibri"/>
                <a:cs typeface="Calibri"/>
              </a:rPr>
              <a:t>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i="1" spc="85" dirty="0">
                <a:latin typeface="Georgia"/>
                <a:cs typeface="Georgia"/>
              </a:rPr>
              <a:t>E</a:t>
            </a:r>
            <a:r>
              <a:rPr sz="2400" spc="85" dirty="0">
                <a:latin typeface="Calibri"/>
                <a:cs typeface="Calibri"/>
              </a:rPr>
              <a:t>&gt;.</a:t>
            </a:r>
            <a:endParaRPr lang="en-US" sz="2400" spc="85" dirty="0">
              <a:latin typeface="Calibri"/>
              <a:cs typeface="Calibri"/>
            </a:endParaRPr>
          </a:p>
          <a:p>
            <a:pPr marL="467995">
              <a:lnSpc>
                <a:spcPct val="100000"/>
              </a:lnSpc>
              <a:spcBef>
                <a:spcPts val="400"/>
              </a:spcBef>
            </a:pPr>
            <a:r>
              <a:rPr lang="en-US" sz="2400" b="1" i="1" dirty="0">
                <a:solidFill>
                  <a:srgbClr val="0070C0"/>
                </a:solidFill>
                <a:effectLst/>
                <a:latin typeface="+mj-lt"/>
              </a:rPr>
              <a:t>Machine Learning</a:t>
            </a:r>
            <a:r>
              <a:rPr lang="en-US" sz="2400" b="0" i="1" dirty="0">
                <a:solidFill>
                  <a:srgbClr val="0070C0"/>
                </a:solidFill>
                <a:effectLst/>
                <a:latin typeface="+mj-lt"/>
              </a:rPr>
              <a:t> is concerned with giving machines the ability to learn by training algorithms on a huge amount of data. It makes use of algorithms and statistical models to perform a task without needing explicit instructions.</a:t>
            </a:r>
            <a:endParaRPr sz="2400" i="1" dirty="0">
              <a:solidFill>
                <a:srgbClr val="0070C0"/>
              </a:solidFill>
              <a:latin typeface="+mj-lt"/>
              <a:cs typeface="Calibri"/>
            </a:endParaRPr>
          </a:p>
          <a:p>
            <a:pPr marR="71755" algn="r">
              <a:lnSpc>
                <a:spcPct val="100000"/>
              </a:lnSpc>
              <a:spcBef>
                <a:spcPts val="3005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8425" y="90170"/>
            <a:ext cx="6409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Training</a:t>
            </a:r>
            <a:r>
              <a:rPr spc="-10" dirty="0"/>
              <a:t> vs.</a:t>
            </a:r>
            <a:r>
              <a:rPr spc="-15" dirty="0"/>
              <a:t> </a:t>
            </a:r>
            <a:r>
              <a:rPr spc="-110" dirty="0"/>
              <a:t>Test</a:t>
            </a:r>
            <a:r>
              <a:rPr spc="-1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853045" cy="2433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80010" indent="-342900">
              <a:lnSpc>
                <a:spcPct val="100299"/>
              </a:lnSpc>
              <a:spcBef>
                <a:spcPts val="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generally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assume</a:t>
            </a:r>
            <a:r>
              <a:rPr sz="3200" spc="-5" dirty="0">
                <a:latin typeface="Calibri"/>
                <a:cs typeface="Calibri"/>
              </a:rPr>
              <a:t> that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training</a:t>
            </a:r>
            <a:r>
              <a:rPr sz="3200" dirty="0">
                <a:latin typeface="Calibri"/>
                <a:cs typeface="Calibri"/>
              </a:rPr>
              <a:t> and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test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examples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5" dirty="0">
                <a:latin typeface="Calibri"/>
                <a:cs typeface="Calibri"/>
              </a:rPr>
              <a:t>independently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drawn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overall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distribution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data</a:t>
            </a:r>
            <a:endParaRPr sz="3200">
              <a:latin typeface="Calibri"/>
              <a:cs typeface="Calibri"/>
            </a:endParaRPr>
          </a:p>
          <a:p>
            <a:pPr marL="755650" marR="5080" indent="-285750">
              <a:lnSpc>
                <a:spcPct val="101200"/>
              </a:lnSpc>
              <a:spcBef>
                <a:spcPts val="62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call</a:t>
            </a:r>
            <a:r>
              <a:rPr sz="2800" spc="-5" dirty="0">
                <a:latin typeface="Calibri"/>
                <a:cs typeface="Calibri"/>
              </a:rPr>
              <a:t> this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“i.i.d”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stands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“independent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identically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distributed”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919220"/>
            <a:ext cx="7740015" cy="288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0" indent="-342900">
              <a:lnSpc>
                <a:spcPts val="3820"/>
              </a:lnSpc>
              <a:spcBef>
                <a:spcPts val="10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examples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 </a:t>
            </a:r>
            <a:r>
              <a:rPr sz="3200" spc="-5" dirty="0">
                <a:latin typeface="Calibri"/>
                <a:cs typeface="Calibri"/>
              </a:rPr>
              <a:t>independent,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requires</a:t>
            </a:r>
            <a:endParaRPr sz="3200" dirty="0">
              <a:latin typeface="Calibri"/>
              <a:cs typeface="Calibri"/>
            </a:endParaRPr>
          </a:p>
          <a:p>
            <a:pPr marL="812800">
              <a:lnSpc>
                <a:spcPts val="3820"/>
              </a:lnSpc>
            </a:pP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collective</a:t>
            </a:r>
            <a:r>
              <a:rPr sz="3200" b="1" i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classification</a:t>
            </a:r>
            <a:endParaRPr sz="3200" dirty="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236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test</a:t>
            </a:r>
            <a:r>
              <a:rPr sz="3200" spc="-5" dirty="0">
                <a:latin typeface="Calibri"/>
                <a:cs typeface="Calibri"/>
              </a:rPr>
              <a:t> distribution</a:t>
            </a:r>
            <a:r>
              <a:rPr sz="3200" dirty="0">
                <a:latin typeface="Calibri"/>
                <a:cs typeface="Calibri"/>
              </a:rPr>
              <a:t> 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different,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requires</a:t>
            </a:r>
            <a:endParaRPr sz="3200" dirty="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60"/>
              </a:spcBef>
            </a:pP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transfer</a:t>
            </a:r>
            <a:r>
              <a:rPr sz="3200" b="1" i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 sz="3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25"/>
              </a:spcBef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493" y="90170"/>
            <a:ext cx="37833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ML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in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Nutshell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475855" cy="4147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75692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75" dirty="0">
                <a:latin typeface="Calibri"/>
                <a:cs typeface="Calibri"/>
              </a:rPr>
              <a:t>Tens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thousands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machine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algorithms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Hundreds</a:t>
            </a:r>
            <a:r>
              <a:rPr sz="2800" spc="-10" dirty="0">
                <a:latin typeface="Calibri"/>
                <a:cs typeface="Calibri"/>
              </a:rPr>
              <a:t> new </a:t>
            </a:r>
            <a:r>
              <a:rPr sz="2800" spc="-15" dirty="0">
                <a:latin typeface="Calibri"/>
                <a:cs typeface="Calibri"/>
              </a:rPr>
              <a:t>every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year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38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Every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components: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5" dirty="0">
                <a:latin typeface="Calibri"/>
                <a:cs typeface="Calibri"/>
              </a:rPr>
              <a:t>Representation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0" dirty="0">
                <a:latin typeface="Calibri"/>
                <a:cs typeface="Calibri"/>
              </a:rPr>
              <a:t>Optimization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5" dirty="0">
                <a:latin typeface="Calibri"/>
                <a:cs typeface="Calibri"/>
              </a:rPr>
              <a:t>Evaluation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44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649" y="90170"/>
            <a:ext cx="7634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Various</a:t>
            </a:r>
            <a:r>
              <a:rPr spc="-25" dirty="0"/>
              <a:t> </a:t>
            </a:r>
            <a:r>
              <a:rPr spc="-5" dirty="0"/>
              <a:t>Function</a:t>
            </a:r>
            <a:r>
              <a:rPr spc="-30" dirty="0"/>
              <a:t> </a:t>
            </a:r>
            <a:r>
              <a:rPr spc="-20" dirty="0"/>
              <a:t>Representations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28420"/>
            <a:ext cx="4925060" cy="482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Numerical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Neural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Support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vector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machines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7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Symbolic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Decision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propositional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logic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Rules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first-order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predicate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logic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Instance-based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Nearest-neighbor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Case-based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7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Probabilistic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Naïve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Bayes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Bayesian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Hidden-Markov</a:t>
            </a:r>
            <a:r>
              <a:rPr sz="1800" spc="-5" dirty="0">
                <a:latin typeface="Calibri"/>
                <a:cs typeface="Calibri"/>
              </a:rPr>
              <a:t> Models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(HMMs)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Probabilistic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Context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Grammars</a:t>
            </a:r>
            <a:r>
              <a:rPr sz="1800" spc="-5" dirty="0">
                <a:latin typeface="Calibri"/>
                <a:cs typeface="Calibri"/>
              </a:rPr>
              <a:t> (PCFGs)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Markov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48" y="0"/>
            <a:ext cx="59086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0" marR="5080" indent="-1816735">
              <a:lnSpc>
                <a:spcPct val="100000"/>
              </a:lnSpc>
              <a:spcBef>
                <a:spcPts val="100"/>
              </a:spcBef>
            </a:pPr>
            <a:r>
              <a:rPr sz="4000" spc="-35" dirty="0"/>
              <a:t>Various </a:t>
            </a:r>
            <a:r>
              <a:rPr sz="4000" spc="-15" dirty="0"/>
              <a:t>Search/Optimization </a:t>
            </a:r>
            <a:r>
              <a:rPr sz="4000" spc="-890" dirty="0"/>
              <a:t> </a:t>
            </a:r>
            <a:r>
              <a:rPr sz="4000" spc="-5" dirty="0"/>
              <a:t>Algorithms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066292"/>
            <a:ext cx="3608070" cy="464375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Gradient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Perceptron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Backpropagation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Dynamic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Programming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HMM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PCFG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Divide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Conquer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Decision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tree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induction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Rule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Evolutionary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Genetic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Algorithms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(GAs)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Genetic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Programming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(GP)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Neuro-evolution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2429" y="90170"/>
            <a:ext cx="32791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C0504D"/>
                </a:solidFill>
                <a:latin typeface="Calibri"/>
                <a:cs typeface="Calibri"/>
              </a:rPr>
              <a:t>ML</a:t>
            </a:r>
            <a:r>
              <a:rPr b="1" spc="-3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C0504D"/>
                </a:solidFill>
                <a:latin typeface="Calibri"/>
                <a:cs typeface="Calibri"/>
              </a:rPr>
              <a:t>in</a:t>
            </a:r>
            <a:r>
              <a:rPr b="1" spc="-2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C0504D"/>
                </a:solidFill>
                <a:latin typeface="Calibri"/>
                <a:cs typeface="Calibri"/>
              </a:rPr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339" y="1376680"/>
            <a:ext cx="7375525" cy="22352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Understand</a:t>
            </a:r>
            <a:r>
              <a:rPr sz="2400" spc="-5" dirty="0">
                <a:latin typeface="Calibri"/>
                <a:cs typeface="Calibri"/>
              </a:rPr>
              <a:t> domain, prior knowledge,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goals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integration,</a:t>
            </a:r>
            <a:r>
              <a:rPr sz="2400" spc="-5" dirty="0">
                <a:latin typeface="Calibri"/>
                <a:cs typeface="Calibri"/>
              </a:rPr>
              <a:t> selection, </a:t>
            </a:r>
            <a:r>
              <a:rPr sz="2400" dirty="0">
                <a:latin typeface="Calibri"/>
                <a:cs typeface="Calibri"/>
              </a:rPr>
              <a:t>cleaning,</a:t>
            </a:r>
            <a:r>
              <a:rPr sz="2400" spc="-5" dirty="0">
                <a:latin typeface="Calibri"/>
                <a:cs typeface="Calibri"/>
              </a:rPr>
              <a:t> pre-processing, </a:t>
            </a:r>
            <a:r>
              <a:rPr sz="2400" spc="-1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Interpret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Consolidate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deploy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discovered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knowledge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9700" y="1435100"/>
            <a:ext cx="1168400" cy="2286000"/>
            <a:chOff x="139700" y="1435100"/>
            <a:chExt cx="1168400" cy="2286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1435100"/>
              <a:ext cx="1168400" cy="2286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63" y="1476279"/>
              <a:ext cx="1041536" cy="21559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200" y="1476279"/>
              <a:ext cx="1041400" cy="2156460"/>
            </a:xfrm>
            <a:custGeom>
              <a:avLst/>
              <a:gdLst/>
              <a:ahLst/>
              <a:cxnLst/>
              <a:rect l="l" t="t" r="r" b="b"/>
              <a:pathLst>
                <a:path w="1041400" h="2156460">
                  <a:moveTo>
                    <a:pt x="0" y="1258983"/>
                  </a:moveTo>
                  <a:lnTo>
                    <a:pt x="1312" y="1213761"/>
                  </a:lnTo>
                  <a:lnTo>
                    <a:pt x="5213" y="1169028"/>
                  </a:lnTo>
                  <a:lnTo>
                    <a:pt x="11647" y="1124846"/>
                  </a:lnTo>
                  <a:lnTo>
                    <a:pt x="20558" y="1081275"/>
                  </a:lnTo>
                  <a:lnTo>
                    <a:pt x="31890" y="1038378"/>
                  </a:lnTo>
                  <a:lnTo>
                    <a:pt x="45587" y="996218"/>
                  </a:lnTo>
                  <a:lnTo>
                    <a:pt x="61595" y="954855"/>
                  </a:lnTo>
                  <a:lnTo>
                    <a:pt x="79857" y="914352"/>
                  </a:lnTo>
                  <a:lnTo>
                    <a:pt x="100317" y="874771"/>
                  </a:lnTo>
                  <a:lnTo>
                    <a:pt x="122920" y="836174"/>
                  </a:lnTo>
                  <a:lnTo>
                    <a:pt x="147610" y="798622"/>
                  </a:lnTo>
                  <a:lnTo>
                    <a:pt x="174331" y="762177"/>
                  </a:lnTo>
                  <a:lnTo>
                    <a:pt x="203029" y="726902"/>
                  </a:lnTo>
                  <a:lnTo>
                    <a:pt x="233646" y="692859"/>
                  </a:lnTo>
                  <a:lnTo>
                    <a:pt x="266127" y="660109"/>
                  </a:lnTo>
                  <a:lnTo>
                    <a:pt x="300417" y="628714"/>
                  </a:lnTo>
                  <a:lnTo>
                    <a:pt x="336461" y="598736"/>
                  </a:lnTo>
                  <a:lnTo>
                    <a:pt x="374201" y="570237"/>
                  </a:lnTo>
                  <a:lnTo>
                    <a:pt x="413583" y="543280"/>
                  </a:lnTo>
                  <a:lnTo>
                    <a:pt x="454550" y="517925"/>
                  </a:lnTo>
                  <a:lnTo>
                    <a:pt x="497048" y="494235"/>
                  </a:lnTo>
                  <a:lnTo>
                    <a:pt x="541021" y="472272"/>
                  </a:lnTo>
                  <a:lnTo>
                    <a:pt x="586412" y="452098"/>
                  </a:lnTo>
                  <a:lnTo>
                    <a:pt x="633166" y="433774"/>
                  </a:lnTo>
                  <a:lnTo>
                    <a:pt x="681227" y="417363"/>
                  </a:lnTo>
                  <a:lnTo>
                    <a:pt x="730541" y="402927"/>
                  </a:lnTo>
                  <a:lnTo>
                    <a:pt x="781050" y="390527"/>
                  </a:lnTo>
                  <a:lnTo>
                    <a:pt x="781051" y="520699"/>
                  </a:lnTo>
                  <a:lnTo>
                    <a:pt x="1041400" y="231868"/>
                  </a:lnTo>
                  <a:lnTo>
                    <a:pt x="781051" y="0"/>
                  </a:lnTo>
                  <a:lnTo>
                    <a:pt x="781051" y="130176"/>
                  </a:lnTo>
                  <a:lnTo>
                    <a:pt x="730542" y="142575"/>
                  </a:lnTo>
                  <a:lnTo>
                    <a:pt x="681228" y="157012"/>
                  </a:lnTo>
                  <a:lnTo>
                    <a:pt x="633167" y="173423"/>
                  </a:lnTo>
                  <a:lnTo>
                    <a:pt x="586413" y="191746"/>
                  </a:lnTo>
                  <a:lnTo>
                    <a:pt x="541022" y="211921"/>
                  </a:lnTo>
                  <a:lnTo>
                    <a:pt x="497049" y="233884"/>
                  </a:lnTo>
                  <a:lnTo>
                    <a:pt x="454551" y="257574"/>
                  </a:lnTo>
                  <a:lnTo>
                    <a:pt x="413584" y="282928"/>
                  </a:lnTo>
                  <a:lnTo>
                    <a:pt x="374202" y="309886"/>
                  </a:lnTo>
                  <a:lnTo>
                    <a:pt x="336461" y="338385"/>
                  </a:lnTo>
                  <a:lnTo>
                    <a:pt x="300418" y="368362"/>
                  </a:lnTo>
                  <a:lnTo>
                    <a:pt x="266128" y="399757"/>
                  </a:lnTo>
                  <a:lnTo>
                    <a:pt x="233647" y="432507"/>
                  </a:lnTo>
                  <a:lnTo>
                    <a:pt x="203029" y="466551"/>
                  </a:lnTo>
                  <a:lnTo>
                    <a:pt x="174332" y="501826"/>
                  </a:lnTo>
                  <a:lnTo>
                    <a:pt x="147611" y="538270"/>
                  </a:lnTo>
                  <a:lnTo>
                    <a:pt x="122921" y="575822"/>
                  </a:lnTo>
                  <a:lnTo>
                    <a:pt x="100318" y="614420"/>
                  </a:lnTo>
                  <a:lnTo>
                    <a:pt x="79858" y="654001"/>
                  </a:lnTo>
                  <a:lnTo>
                    <a:pt x="61596" y="694504"/>
                  </a:lnTo>
                  <a:lnTo>
                    <a:pt x="45588" y="735866"/>
                  </a:lnTo>
                  <a:lnTo>
                    <a:pt x="31891" y="778027"/>
                  </a:lnTo>
                  <a:lnTo>
                    <a:pt x="20559" y="820923"/>
                  </a:lnTo>
                  <a:lnTo>
                    <a:pt x="11648" y="864494"/>
                  </a:lnTo>
                  <a:lnTo>
                    <a:pt x="5214" y="908677"/>
                  </a:lnTo>
                  <a:lnTo>
                    <a:pt x="1313" y="953409"/>
                  </a:lnTo>
                  <a:lnTo>
                    <a:pt x="0" y="998631"/>
                  </a:lnTo>
                  <a:lnTo>
                    <a:pt x="0" y="1258983"/>
                  </a:lnTo>
                  <a:lnTo>
                    <a:pt x="1274" y="1303749"/>
                  </a:lnTo>
                  <a:lnTo>
                    <a:pt x="5058" y="1347947"/>
                  </a:lnTo>
                  <a:lnTo>
                    <a:pt x="11291" y="1391525"/>
                  </a:lnTo>
                  <a:lnTo>
                    <a:pt x="19914" y="1434433"/>
                  </a:lnTo>
                  <a:lnTo>
                    <a:pt x="30867" y="1476618"/>
                  </a:lnTo>
                  <a:lnTo>
                    <a:pt x="44091" y="1518030"/>
                  </a:lnTo>
                  <a:lnTo>
                    <a:pt x="59526" y="1558616"/>
                  </a:lnTo>
                  <a:lnTo>
                    <a:pt x="77112" y="1598326"/>
                  </a:lnTo>
                  <a:lnTo>
                    <a:pt x="96790" y="1637109"/>
                  </a:lnTo>
                  <a:lnTo>
                    <a:pt x="118499" y="1674911"/>
                  </a:lnTo>
                  <a:lnTo>
                    <a:pt x="142181" y="1711684"/>
                  </a:lnTo>
                  <a:lnTo>
                    <a:pt x="167775" y="1747374"/>
                  </a:lnTo>
                  <a:lnTo>
                    <a:pt x="195223" y="1781931"/>
                  </a:lnTo>
                  <a:lnTo>
                    <a:pt x="224463" y="1815303"/>
                  </a:lnTo>
                  <a:lnTo>
                    <a:pt x="255437" y="1847439"/>
                  </a:lnTo>
                  <a:lnTo>
                    <a:pt x="288085" y="1878287"/>
                  </a:lnTo>
                  <a:lnTo>
                    <a:pt x="322348" y="1907797"/>
                  </a:lnTo>
                  <a:lnTo>
                    <a:pt x="358165" y="1935916"/>
                  </a:lnTo>
                  <a:lnTo>
                    <a:pt x="395476" y="1962593"/>
                  </a:lnTo>
                  <a:lnTo>
                    <a:pt x="434224" y="1987778"/>
                  </a:lnTo>
                  <a:lnTo>
                    <a:pt x="474346" y="2011417"/>
                  </a:lnTo>
                  <a:lnTo>
                    <a:pt x="515785" y="2033461"/>
                  </a:lnTo>
                  <a:lnTo>
                    <a:pt x="558480" y="2053858"/>
                  </a:lnTo>
                  <a:lnTo>
                    <a:pt x="602372" y="2072556"/>
                  </a:lnTo>
                  <a:lnTo>
                    <a:pt x="647400" y="2089504"/>
                  </a:lnTo>
                  <a:lnTo>
                    <a:pt x="693506" y="2104650"/>
                  </a:lnTo>
                  <a:lnTo>
                    <a:pt x="740629" y="2117944"/>
                  </a:lnTo>
                  <a:lnTo>
                    <a:pt x="788711" y="2129334"/>
                  </a:lnTo>
                  <a:lnTo>
                    <a:pt x="837691" y="2138767"/>
                  </a:lnTo>
                  <a:lnTo>
                    <a:pt x="887509" y="2146194"/>
                  </a:lnTo>
                  <a:lnTo>
                    <a:pt x="938106" y="2151563"/>
                  </a:lnTo>
                  <a:lnTo>
                    <a:pt x="989423" y="2154822"/>
                  </a:lnTo>
                  <a:lnTo>
                    <a:pt x="1041400" y="2155920"/>
                  </a:lnTo>
                  <a:lnTo>
                    <a:pt x="1041400" y="1895569"/>
                  </a:lnTo>
                  <a:lnTo>
                    <a:pt x="989994" y="1894489"/>
                  </a:lnTo>
                  <a:lnTo>
                    <a:pt x="939172" y="1891280"/>
                  </a:lnTo>
                  <a:lnTo>
                    <a:pt x="888999" y="1885990"/>
                  </a:lnTo>
                  <a:lnTo>
                    <a:pt x="839537" y="1878665"/>
                  </a:lnTo>
                  <a:lnTo>
                    <a:pt x="790850" y="1869353"/>
                  </a:lnTo>
                  <a:lnTo>
                    <a:pt x="743001" y="1858101"/>
                  </a:lnTo>
                  <a:lnTo>
                    <a:pt x="696054" y="1844957"/>
                  </a:lnTo>
                  <a:lnTo>
                    <a:pt x="650072" y="1829967"/>
                  </a:lnTo>
                  <a:lnTo>
                    <a:pt x="605118" y="1813178"/>
                  </a:lnTo>
                  <a:lnTo>
                    <a:pt x="561256" y="1794639"/>
                  </a:lnTo>
                  <a:lnTo>
                    <a:pt x="518550" y="1774396"/>
                  </a:lnTo>
                  <a:lnTo>
                    <a:pt x="477063" y="1752496"/>
                  </a:lnTo>
                  <a:lnTo>
                    <a:pt x="436858" y="1728986"/>
                  </a:lnTo>
                  <a:lnTo>
                    <a:pt x="397999" y="1703914"/>
                  </a:lnTo>
                  <a:lnTo>
                    <a:pt x="360549" y="1677327"/>
                  </a:lnTo>
                  <a:lnTo>
                    <a:pt x="324571" y="1649272"/>
                  </a:lnTo>
                  <a:lnTo>
                    <a:pt x="290130" y="1619797"/>
                  </a:lnTo>
                  <a:lnTo>
                    <a:pt x="257287" y="1588947"/>
                  </a:lnTo>
                  <a:lnTo>
                    <a:pt x="226108" y="1556772"/>
                  </a:lnTo>
                  <a:lnTo>
                    <a:pt x="196655" y="1523318"/>
                  </a:lnTo>
                  <a:lnTo>
                    <a:pt x="168992" y="1488631"/>
                  </a:lnTo>
                  <a:lnTo>
                    <a:pt x="143182" y="1452760"/>
                  </a:lnTo>
                  <a:lnTo>
                    <a:pt x="119288" y="1415751"/>
                  </a:lnTo>
                  <a:lnTo>
                    <a:pt x="97375" y="1377653"/>
                  </a:lnTo>
                  <a:lnTo>
                    <a:pt x="77505" y="1338511"/>
                  </a:lnTo>
                  <a:lnTo>
                    <a:pt x="59741" y="1298373"/>
                  </a:lnTo>
                  <a:lnTo>
                    <a:pt x="44148" y="1257286"/>
                  </a:lnTo>
                  <a:lnTo>
                    <a:pt x="30789" y="1215298"/>
                  </a:lnTo>
                  <a:lnTo>
                    <a:pt x="19727" y="1172456"/>
                  </a:lnTo>
                  <a:lnTo>
                    <a:pt x="11026" y="1128807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6882" y="242911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5815" y="6429364"/>
            <a:ext cx="1809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512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1543" y="90170"/>
            <a:ext cx="7302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Lessons</a:t>
            </a:r>
            <a:r>
              <a:rPr spc="-10" dirty="0"/>
              <a:t> </a:t>
            </a:r>
            <a:r>
              <a:rPr spc="-5" dirty="0"/>
              <a:t>Learned</a:t>
            </a:r>
            <a:r>
              <a:rPr spc="-10" dirty="0"/>
              <a:t> </a:t>
            </a:r>
            <a:r>
              <a:rPr dirty="0"/>
              <a:t>about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125220"/>
            <a:ext cx="7994650" cy="46304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marR="79375" indent="-342900">
              <a:lnSpc>
                <a:spcPct val="101200"/>
              </a:lnSpc>
              <a:spcBef>
                <a:spcPts val="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dirty="0">
                <a:latin typeface="Calibri"/>
                <a:cs typeface="Calibri"/>
              </a:rPr>
              <a:t> 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using</a:t>
            </a:r>
            <a:r>
              <a:rPr sz="2800" spc="-10" dirty="0">
                <a:latin typeface="Calibri"/>
                <a:cs typeface="Calibri"/>
              </a:rPr>
              <a:t> direct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0" dirty="0">
                <a:latin typeface="Calibri"/>
                <a:cs typeface="Calibri"/>
              </a:rPr>
              <a:t>indirect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approximate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chosen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750">
              <a:latin typeface="Calibri"/>
              <a:cs typeface="Calibri"/>
            </a:endParaRPr>
          </a:p>
          <a:p>
            <a:pPr marL="355600" marR="10795" indent="-342900">
              <a:lnSpc>
                <a:spcPct val="1012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approximation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search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through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5" dirty="0">
                <a:latin typeface="Calibri"/>
                <a:cs typeface="Calibri"/>
              </a:rPr>
              <a:t>space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hypotheses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(representations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functions)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355600" marR="5080" indent="-342900">
              <a:lnSpc>
                <a:spcPct val="997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learning methods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assume </a:t>
            </a: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hypothesis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(representation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languages)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and/or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techniques.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681" y="2144077"/>
            <a:ext cx="4084954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00965">
              <a:lnSpc>
                <a:spcPct val="100400"/>
              </a:lnSpc>
              <a:spcBef>
                <a:spcPts val="75"/>
              </a:spcBef>
            </a:pPr>
            <a:r>
              <a:rPr dirty="0"/>
              <a:t>A </a:t>
            </a:r>
            <a:r>
              <a:rPr spc="-10" dirty="0"/>
              <a:t>Brief History </a:t>
            </a:r>
            <a:r>
              <a:rPr dirty="0"/>
              <a:t>of </a:t>
            </a:r>
            <a:r>
              <a:rPr spc="-980" dirty="0"/>
              <a:t> </a:t>
            </a:r>
            <a:r>
              <a:rPr dirty="0"/>
              <a:t>Machine</a:t>
            </a:r>
            <a:r>
              <a:rPr spc="-6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789" y="90170"/>
            <a:ext cx="64198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Machine 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15720"/>
            <a:ext cx="6097270" cy="451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1950s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Samuel</a:t>
            </a:r>
            <a:r>
              <a:rPr sz="1800" spc="-5" dirty="0">
                <a:latin typeface="Arial MT"/>
                <a:cs typeface="Arial MT"/>
              </a:rPr>
              <a:t>’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checker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player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Selfridge</a:t>
            </a:r>
            <a:r>
              <a:rPr sz="1800" spc="-5" dirty="0">
                <a:latin typeface="Arial MT"/>
                <a:cs typeface="Arial MT"/>
              </a:rPr>
              <a:t>’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Pandemonium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1960s: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Neural networks: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Perceptron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20" dirty="0">
                <a:latin typeface="Calibri"/>
                <a:cs typeface="Calibri"/>
              </a:rPr>
              <a:t>Pattern</a:t>
            </a:r>
            <a:r>
              <a:rPr sz="1800" spc="-10" dirty="0">
                <a:latin typeface="Calibri"/>
                <a:cs typeface="Calibri"/>
              </a:rPr>
              <a:t> recognition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limit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theory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Minsky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Papert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limitations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Perceptron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1970s: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Symbolic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concept induction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Winston</a:t>
            </a:r>
            <a:r>
              <a:rPr sz="1800" spc="-10" dirty="0">
                <a:latin typeface="Arial MT"/>
                <a:cs typeface="Arial MT"/>
              </a:rPr>
              <a:t>’</a:t>
            </a:r>
            <a:r>
              <a:rPr sz="1800" spc="-10" dirty="0">
                <a:latin typeface="Calibri"/>
                <a:cs typeface="Calibri"/>
              </a:rPr>
              <a:t>s arch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learner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Expert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systems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knowledge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acquisition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bottleneck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Quinlan</a:t>
            </a:r>
            <a:r>
              <a:rPr sz="1800" dirty="0">
                <a:latin typeface="Arial MT"/>
                <a:cs typeface="Arial MT"/>
              </a:rPr>
              <a:t>’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ID3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Michalski</a:t>
            </a:r>
            <a:r>
              <a:rPr sz="1800" spc="-5" dirty="0">
                <a:latin typeface="Arial MT"/>
                <a:cs typeface="Arial MT"/>
              </a:rPr>
              <a:t>’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AQ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soybean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diagnosis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Scientific </a:t>
            </a:r>
            <a:r>
              <a:rPr sz="1800" spc="-10" dirty="0">
                <a:latin typeface="Calibri"/>
                <a:cs typeface="Calibri"/>
              </a:rPr>
              <a:t>discovery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BACON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Mathematical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100" y="90170"/>
            <a:ext cx="8030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Machine</a:t>
            </a:r>
            <a:r>
              <a:rPr dirty="0"/>
              <a:t> </a:t>
            </a:r>
            <a:r>
              <a:rPr spc="-5" dirty="0"/>
              <a:t>Learning</a:t>
            </a:r>
            <a:r>
              <a:rPr spc="5" dirty="0"/>
              <a:t> </a:t>
            </a:r>
            <a:r>
              <a:rPr spc="-15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28420"/>
            <a:ext cx="6864350" cy="502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1980s: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Advanced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decision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Explanation-based Learning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(EBL)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planning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problem solving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Utility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problem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Analogy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Cognitive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architectures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Resurgence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neural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(connectionism,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backpropagation)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Valiant</a:t>
            </a:r>
            <a:r>
              <a:rPr sz="1800" spc="-15" dirty="0">
                <a:latin typeface="Arial MT"/>
                <a:cs typeface="Arial MT"/>
              </a:rPr>
              <a:t>’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PAC</a:t>
            </a:r>
            <a:r>
              <a:rPr sz="1800" spc="-5" dirty="0">
                <a:latin typeface="Calibri"/>
                <a:cs typeface="Calibri"/>
              </a:rPr>
              <a:t> Learning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Theory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Focus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methodology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1990s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Adaptive </a:t>
            </a:r>
            <a:r>
              <a:rPr sz="1800" spc="-10" dirty="0">
                <a:latin typeface="Calibri"/>
                <a:cs typeface="Calibri"/>
              </a:rPr>
              <a:t>software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agents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web applications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Calibri"/>
                <a:cs typeface="Calibri"/>
              </a:rPr>
              <a:t>Text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Reinforcement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(RL)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Inductive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Logic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Programming </a:t>
            </a:r>
            <a:r>
              <a:rPr sz="1800" dirty="0">
                <a:latin typeface="Calibri"/>
                <a:cs typeface="Calibri"/>
              </a:rPr>
              <a:t>(ILP)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Ensembles: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Bagging,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Boosting,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Stacking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Bayes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22174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100" y="90170"/>
            <a:ext cx="8030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Machine</a:t>
            </a:r>
            <a:r>
              <a:rPr dirty="0"/>
              <a:t> </a:t>
            </a:r>
            <a:r>
              <a:rPr spc="-5" dirty="0"/>
              <a:t>Learning</a:t>
            </a:r>
            <a:r>
              <a:rPr spc="5" dirty="0"/>
              <a:t> </a:t>
            </a:r>
            <a:r>
              <a:rPr spc="-15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290320"/>
            <a:ext cx="7795259" cy="510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9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2000s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16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Support </a:t>
            </a:r>
            <a:r>
              <a:rPr sz="2000" spc="-10" dirty="0">
                <a:latin typeface="Calibri"/>
                <a:cs typeface="Calibri"/>
              </a:rPr>
              <a:t>vector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machines</a:t>
            </a:r>
            <a:r>
              <a:rPr sz="2000" dirty="0">
                <a:latin typeface="Calibri"/>
                <a:cs typeface="Calibri"/>
              </a:rPr>
              <a:t> &amp;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kernel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Statistical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relational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30" dirty="0">
                <a:latin typeface="Calibri"/>
                <a:cs typeface="Calibri"/>
              </a:rPr>
              <a:t>Transfer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2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Sequence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labeling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Collective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classification and structured outputs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Computer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Systems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Compilers,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Debugging,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Graphics,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Security)</a:t>
            </a:r>
            <a:endParaRPr sz="16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E-mail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Personalized </a:t>
            </a:r>
            <a:r>
              <a:rPr sz="2000" spc="-5" dirty="0">
                <a:latin typeface="Calibri"/>
                <a:cs typeface="Calibri"/>
              </a:rPr>
              <a:t>assistants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robotics 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59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2010s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16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Deep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2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big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Bayesian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Multi-task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10" dirty="0">
                <a:latin typeface="Calibri"/>
                <a:cs typeface="Calibri"/>
              </a:rPr>
              <a:t> lifelong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Applications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vision,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speech,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social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read,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ts val="2250"/>
              </a:lnSpc>
              <a:tabLst>
                <a:tab pos="75501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spc="-5" dirty="0">
                <a:latin typeface="Calibri"/>
                <a:cs typeface="Calibri"/>
              </a:rPr>
              <a:t>???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090" y="617220"/>
            <a:ext cx="42037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C0504D"/>
                </a:solidFill>
                <a:latin typeface="Calibri"/>
                <a:cs typeface="Calibri"/>
              </a:rPr>
              <a:t>Traditional</a:t>
            </a:r>
            <a:r>
              <a:rPr sz="3200" b="1" spc="-3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504D"/>
                </a:solidFill>
                <a:latin typeface="Calibri"/>
                <a:cs typeface="Calibri"/>
              </a:rPr>
              <a:t>Programming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90" y="3538220"/>
            <a:ext cx="3031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Machine</a:t>
            </a:r>
            <a:r>
              <a:rPr sz="3200" b="1" spc="-6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2800" y="1600200"/>
            <a:ext cx="2667000" cy="1524000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502284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8400" y="19939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26797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9800" y="22225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4540" y="1517650"/>
            <a:ext cx="1464310" cy="136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69925">
              <a:lnSpc>
                <a:spcPct val="137400"/>
              </a:lnSpc>
              <a:spcBef>
                <a:spcPts val="9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  </a:t>
            </a:r>
            <a:r>
              <a:rPr sz="3200" spc="-20" dirty="0">
                <a:latin typeface="Calibri"/>
                <a:cs typeface="Calibri"/>
              </a:rPr>
              <a:t>Program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0540" y="1988820"/>
            <a:ext cx="1211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0" y="4419600"/>
            <a:ext cx="2667000" cy="1524000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502284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4600" y="48133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54991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6999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96000" y="50419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45539" y="4260850"/>
            <a:ext cx="1211580" cy="151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125">
              <a:lnSpc>
                <a:spcPct val="153000"/>
              </a:lnSpc>
              <a:spcBef>
                <a:spcPts val="100"/>
              </a:spcBef>
            </a:pPr>
            <a:r>
              <a:rPr sz="3200" spc="-15" dirty="0">
                <a:latin typeface="Calibri"/>
                <a:cs typeface="Calibri"/>
              </a:rPr>
              <a:t>Data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6740" y="4808220"/>
            <a:ext cx="1429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g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569510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3602" y="64220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869" y="107950"/>
            <a:ext cx="76835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When</a:t>
            </a:r>
            <a:r>
              <a:rPr sz="4000" spc="-20" dirty="0"/>
              <a:t> </a:t>
            </a:r>
            <a:r>
              <a:rPr sz="4000" dirty="0"/>
              <a:t>Do</a:t>
            </a:r>
            <a:r>
              <a:rPr sz="4000" spc="-15" dirty="0"/>
              <a:t> </a:t>
            </a:r>
            <a:r>
              <a:rPr sz="4000" spc="-75" dirty="0"/>
              <a:t>We</a:t>
            </a:r>
            <a:r>
              <a:rPr sz="4000" spc="-20" dirty="0"/>
              <a:t> </a:t>
            </a:r>
            <a:r>
              <a:rPr sz="4000" spc="-5" dirty="0"/>
              <a:t>Use</a:t>
            </a:r>
            <a:r>
              <a:rPr sz="4000" spc="-20" dirty="0"/>
              <a:t> </a:t>
            </a:r>
            <a:r>
              <a:rPr sz="4000" spc="-5" dirty="0"/>
              <a:t>Machine</a:t>
            </a:r>
            <a:r>
              <a:rPr sz="4000" spc="-25" dirty="0"/>
              <a:t> </a:t>
            </a:r>
            <a:r>
              <a:rPr sz="4000" spc="-5" dirty="0"/>
              <a:t>Learning?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036743"/>
            <a:ext cx="7489825" cy="21183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ML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 when: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Human </a:t>
            </a:r>
            <a:r>
              <a:rPr sz="2400" spc="-10" dirty="0">
                <a:latin typeface="Calibri"/>
                <a:cs typeface="Calibri"/>
              </a:rPr>
              <a:t>expertise</a:t>
            </a:r>
            <a:r>
              <a:rPr sz="2400" dirty="0">
                <a:latin typeface="Calibri"/>
                <a:cs typeface="Calibri"/>
              </a:rPr>
              <a:t> does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(navigating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Mars)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Humans can’t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explain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expertise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(speech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recognition)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Models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customized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(personalized </a:t>
            </a:r>
            <a:r>
              <a:rPr sz="2400" spc="-5" dirty="0">
                <a:latin typeface="Calibri"/>
                <a:cs typeface="Calibri"/>
              </a:rPr>
              <a:t>medicine)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Models</a:t>
            </a:r>
            <a:r>
              <a:rPr sz="2400" spc="-15" dirty="0">
                <a:latin typeface="Calibri"/>
                <a:cs typeface="Calibri"/>
              </a:rPr>
              <a:t> 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based on </a:t>
            </a:r>
            <a:r>
              <a:rPr sz="2400" spc="-10" dirty="0">
                <a:latin typeface="Calibri"/>
                <a:cs typeface="Calibri"/>
              </a:rPr>
              <a:t>huge</a:t>
            </a:r>
            <a:r>
              <a:rPr sz="2400" spc="-5" dirty="0">
                <a:latin typeface="Calibri"/>
                <a:cs typeface="Calibri"/>
              </a:rPr>
              <a:t> amounts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5" dirty="0">
                <a:latin typeface="Calibri"/>
                <a:cs typeface="Calibri"/>
              </a:rPr>
              <a:t> (genomics)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456343"/>
            <a:ext cx="6566534" cy="13531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isn’t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always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useful:</a:t>
            </a:r>
            <a:endParaRPr sz="28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10" dirty="0">
                <a:latin typeface="Calibri"/>
                <a:cs typeface="Calibri"/>
              </a:rPr>
              <a:t>There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“learn”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calculate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payroll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Alpaydin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291621"/>
            <a:ext cx="2082477" cy="166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200" y="3291621"/>
            <a:ext cx="2001169" cy="16676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5892" y="3287919"/>
            <a:ext cx="1973474" cy="16713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1889" y="3291621"/>
            <a:ext cx="1830026" cy="16676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503602" y="64220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93" y="209232"/>
            <a:ext cx="842264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9725" marR="5080" indent="-1597660">
              <a:lnSpc>
                <a:spcPct val="113100"/>
              </a:lnSpc>
              <a:spcBef>
                <a:spcPts val="100"/>
              </a:spcBef>
            </a:pPr>
            <a:r>
              <a:rPr sz="2800" dirty="0"/>
              <a:t>A</a:t>
            </a:r>
            <a:r>
              <a:rPr sz="2800" spc="5" dirty="0"/>
              <a:t> </a:t>
            </a:r>
            <a:r>
              <a:rPr sz="2800" spc="-5" dirty="0"/>
              <a:t>classic</a:t>
            </a:r>
            <a:r>
              <a:rPr sz="2800" spc="10" dirty="0"/>
              <a:t> </a:t>
            </a:r>
            <a:r>
              <a:rPr sz="2800" spc="-20" dirty="0"/>
              <a:t>example</a:t>
            </a:r>
            <a:r>
              <a:rPr sz="2800" spc="-5" dirty="0"/>
              <a:t> of</a:t>
            </a:r>
            <a:r>
              <a:rPr sz="2800" dirty="0"/>
              <a:t> a </a:t>
            </a:r>
            <a:r>
              <a:rPr sz="2800" spc="-10" dirty="0"/>
              <a:t>task</a:t>
            </a:r>
            <a:r>
              <a:rPr sz="2800" spc="5" dirty="0"/>
              <a:t> </a:t>
            </a:r>
            <a:r>
              <a:rPr sz="2800" spc="-10" dirty="0"/>
              <a:t>that</a:t>
            </a:r>
            <a:r>
              <a:rPr sz="2800" spc="5" dirty="0"/>
              <a:t> </a:t>
            </a:r>
            <a:r>
              <a:rPr sz="2800" spc="-15" dirty="0"/>
              <a:t>requires</a:t>
            </a:r>
            <a:r>
              <a:rPr sz="2800" spc="15" dirty="0"/>
              <a:t> </a:t>
            </a:r>
            <a:r>
              <a:rPr sz="2800" spc="-5" dirty="0"/>
              <a:t>machine </a:t>
            </a:r>
            <a:r>
              <a:rPr sz="2800" spc="-10" dirty="0"/>
              <a:t>learning: </a:t>
            </a:r>
            <a:r>
              <a:rPr sz="2800" spc="-615" dirty="0"/>
              <a:t> </a:t>
            </a:r>
            <a:r>
              <a:rPr sz="2800" spc="-5" dirty="0"/>
              <a:t>It</a:t>
            </a:r>
            <a:r>
              <a:rPr sz="2800" dirty="0"/>
              <a:t> </a:t>
            </a:r>
            <a:r>
              <a:rPr sz="2800" spc="-5" dirty="0"/>
              <a:t>is</a:t>
            </a:r>
            <a:r>
              <a:rPr sz="2800" spc="10" dirty="0"/>
              <a:t> </a:t>
            </a:r>
            <a:r>
              <a:rPr sz="2800" spc="-10" dirty="0"/>
              <a:t>very</a:t>
            </a:r>
            <a:r>
              <a:rPr sz="2800" dirty="0"/>
              <a:t> </a:t>
            </a:r>
            <a:r>
              <a:rPr sz="2800" spc="-15" dirty="0"/>
              <a:t>hard</a:t>
            </a:r>
            <a:r>
              <a:rPr sz="2800" dirty="0"/>
              <a:t> </a:t>
            </a:r>
            <a:r>
              <a:rPr sz="2800" spc="-15" dirty="0"/>
              <a:t>to</a:t>
            </a:r>
            <a:r>
              <a:rPr sz="2800" dirty="0"/>
              <a:t> </a:t>
            </a:r>
            <a:r>
              <a:rPr sz="2800" spc="-20" dirty="0"/>
              <a:t>say</a:t>
            </a:r>
            <a:r>
              <a:rPr sz="2800" dirty="0"/>
              <a:t> </a:t>
            </a:r>
            <a:r>
              <a:rPr sz="2800" spc="-10" dirty="0"/>
              <a:t>what</a:t>
            </a:r>
            <a:r>
              <a:rPr sz="2800" spc="5" dirty="0"/>
              <a:t> </a:t>
            </a:r>
            <a:r>
              <a:rPr sz="2800" spc="-25" dirty="0"/>
              <a:t>makes</a:t>
            </a:r>
            <a:r>
              <a:rPr sz="2800" spc="5" dirty="0"/>
              <a:t> </a:t>
            </a:r>
            <a:r>
              <a:rPr sz="2800" dirty="0"/>
              <a:t>a 2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782637" y="1561048"/>
            <a:ext cx="7327900" cy="4999355"/>
            <a:chOff x="782637" y="1561048"/>
            <a:chExt cx="7327900" cy="4999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784" y="1561048"/>
              <a:ext cx="7104366" cy="49991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2162" y="2565400"/>
              <a:ext cx="5219700" cy="827405"/>
            </a:xfrm>
            <a:custGeom>
              <a:avLst/>
              <a:gdLst/>
              <a:ahLst/>
              <a:cxnLst/>
              <a:rect l="l" t="t" r="r" b="b"/>
              <a:pathLst>
                <a:path w="5219700" h="827404">
                  <a:moveTo>
                    <a:pt x="0" y="0"/>
                  </a:moveTo>
                  <a:lnTo>
                    <a:pt x="5219700" y="0"/>
                  </a:lnTo>
                  <a:lnTo>
                    <a:pt x="5219700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31000" y="2565400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9975" y="4762500"/>
              <a:ext cx="1368425" cy="827405"/>
            </a:xfrm>
            <a:custGeom>
              <a:avLst/>
              <a:gdLst/>
              <a:ahLst/>
              <a:cxnLst/>
              <a:rect l="l" t="t" r="r" b="b"/>
              <a:pathLst>
                <a:path w="1368425" h="827404">
                  <a:moveTo>
                    <a:pt x="0" y="0"/>
                  </a:moveTo>
                  <a:lnTo>
                    <a:pt x="1368425" y="0"/>
                  </a:lnTo>
                  <a:lnTo>
                    <a:pt x="13684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7087" y="3681412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7"/>
                  </a:lnTo>
                  <a:lnTo>
                    <a:pt x="0" y="8270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78202" y="64293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579051"/>
            <a:ext cx="20777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 </a:t>
            </a:r>
            <a:r>
              <a:rPr sz="1400" spc="-5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78202" y="64293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79051"/>
            <a:ext cx="20777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 </a:t>
            </a:r>
            <a:r>
              <a:rPr sz="1400" spc="-5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76" y="109220"/>
            <a:ext cx="7111365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85470" marR="5080" indent="-573405">
              <a:lnSpc>
                <a:spcPts val="3800"/>
              </a:lnSpc>
              <a:spcBef>
                <a:spcPts val="240"/>
              </a:spcBef>
            </a:pPr>
            <a:r>
              <a:rPr sz="3200" dirty="0"/>
              <a:t>Some</a:t>
            </a:r>
            <a:r>
              <a:rPr sz="3200" spc="-15" dirty="0"/>
              <a:t> </a:t>
            </a:r>
            <a:r>
              <a:rPr sz="3200" spc="-10" dirty="0"/>
              <a:t>more</a:t>
            </a:r>
            <a:r>
              <a:rPr sz="3200" spc="-15" dirty="0"/>
              <a:t> examples</a:t>
            </a:r>
            <a:r>
              <a:rPr sz="3200" spc="-10" dirty="0"/>
              <a:t> </a:t>
            </a:r>
            <a:r>
              <a:rPr sz="3200" spc="-5" dirty="0"/>
              <a:t>of </a:t>
            </a:r>
            <a:r>
              <a:rPr sz="3200" spc="-15" dirty="0"/>
              <a:t>tasks</a:t>
            </a:r>
            <a:r>
              <a:rPr sz="3200" spc="-10" dirty="0"/>
              <a:t> that</a:t>
            </a:r>
            <a:r>
              <a:rPr sz="3200" spc="-5" dirty="0"/>
              <a:t> </a:t>
            </a:r>
            <a:r>
              <a:rPr sz="3200" spc="-15" dirty="0"/>
              <a:t>are</a:t>
            </a:r>
            <a:r>
              <a:rPr sz="3200" spc="-10" dirty="0"/>
              <a:t> </a:t>
            </a:r>
            <a:r>
              <a:rPr sz="3200" spc="-15" dirty="0"/>
              <a:t>best </a:t>
            </a:r>
            <a:r>
              <a:rPr sz="3200" spc="-710" dirty="0"/>
              <a:t> </a:t>
            </a:r>
            <a:r>
              <a:rPr sz="3200" spc="-10" dirty="0"/>
              <a:t>solved</a:t>
            </a:r>
            <a:r>
              <a:rPr sz="3200" dirty="0"/>
              <a:t> </a:t>
            </a:r>
            <a:r>
              <a:rPr sz="3200" spc="-5" dirty="0"/>
              <a:t>by </a:t>
            </a:r>
            <a:r>
              <a:rPr sz="3200" dirty="0"/>
              <a:t>using a learning</a:t>
            </a:r>
            <a:r>
              <a:rPr sz="3200" spc="5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70230" indent="-34290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0" dirty="0"/>
              <a:t>Recognizing</a:t>
            </a:r>
            <a:r>
              <a:rPr sz="2800" spc="-40" dirty="0"/>
              <a:t> </a:t>
            </a:r>
            <a:r>
              <a:rPr sz="2800" spc="-15" dirty="0"/>
              <a:t>patterns: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Facial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identities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 facial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expressions</a:t>
            </a:r>
            <a:endParaRPr sz="2400"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Handwritten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spoken words</a:t>
            </a:r>
            <a:endParaRPr sz="2400"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Medical</a:t>
            </a:r>
            <a:r>
              <a:rPr sz="2400" spc="-5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5" dirty="0"/>
              <a:t>Generating</a:t>
            </a:r>
            <a:r>
              <a:rPr sz="2800" spc="-35" dirty="0"/>
              <a:t> </a:t>
            </a:r>
            <a:r>
              <a:rPr sz="2800" spc="-15" dirty="0"/>
              <a:t>patterns: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Generating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motion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sequences</a:t>
            </a:r>
            <a:endParaRPr sz="2400"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0" dirty="0"/>
              <a:t>Recognizing</a:t>
            </a:r>
            <a:r>
              <a:rPr sz="2800" spc="-40" dirty="0"/>
              <a:t> </a:t>
            </a:r>
            <a:r>
              <a:rPr sz="2800" spc="-5" dirty="0"/>
              <a:t>anomalies: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Unusual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credit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card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transactions</a:t>
            </a:r>
            <a:endParaRPr sz="2400"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Unusual 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patterns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of</a:t>
            </a:r>
            <a:r>
              <a:rPr sz="2400" spc="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sensor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readings in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 a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nuclear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power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plant</a:t>
            </a:r>
            <a:endParaRPr sz="2400"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0" dirty="0"/>
              <a:t>Prediction: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Future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stock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prices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currency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exchange 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rates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</TotalTime>
  <Words>2059</Words>
  <Application>Microsoft Office PowerPoint</Application>
  <PresentationFormat>On-screen Show (4:3)</PresentationFormat>
  <Paragraphs>525</Paragraphs>
  <Slides>59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20CSD112 Machine Learning</vt:lpstr>
      <vt:lpstr>Slide 2</vt:lpstr>
      <vt:lpstr>         AI vs ML vs DL vs DS </vt:lpstr>
      <vt:lpstr>Slide 4</vt:lpstr>
      <vt:lpstr>What is Machine Learning?</vt:lpstr>
      <vt:lpstr>Traditional Programming</vt:lpstr>
      <vt:lpstr>When Do We Use Machine Learning?</vt:lpstr>
      <vt:lpstr>A classic example of a task that requires machine learning:  It is very hard to say what makes a 2</vt:lpstr>
      <vt:lpstr>Some more examples of tasks that are best  solved by using a learning algorithm</vt:lpstr>
      <vt:lpstr>Sample Applications</vt:lpstr>
      <vt:lpstr>Slide 11</vt:lpstr>
      <vt:lpstr>Best Programming languages for ML</vt:lpstr>
      <vt:lpstr>Evaluation</vt:lpstr>
      <vt:lpstr>Issues in ML</vt:lpstr>
      <vt:lpstr>Machine Learning often deals with the following issues: </vt:lpstr>
      <vt:lpstr>Reasons for failure</vt:lpstr>
      <vt:lpstr>Challenges in ML</vt:lpstr>
      <vt:lpstr>Slide 18</vt:lpstr>
      <vt:lpstr>Frameworks</vt:lpstr>
      <vt:lpstr>scikit-learn</vt:lpstr>
      <vt:lpstr>Keras</vt:lpstr>
      <vt:lpstr>Data pipelines</vt:lpstr>
      <vt:lpstr>State of the Art Applications of  Machine Learning</vt:lpstr>
      <vt:lpstr>Autonomous Cars</vt:lpstr>
      <vt:lpstr>Machine Learning in  Automatic Speech Recognition</vt:lpstr>
      <vt:lpstr>Types of Machine Learning</vt:lpstr>
      <vt:lpstr>Defining the Learning Task</vt:lpstr>
      <vt:lpstr>Slide 28</vt:lpstr>
      <vt:lpstr>Slide 29</vt:lpstr>
      <vt:lpstr>Slide 30</vt:lpstr>
      <vt:lpstr>Slide 31</vt:lpstr>
      <vt:lpstr>Slide 32</vt:lpstr>
      <vt:lpstr>Supervised Learning: Classification</vt:lpstr>
      <vt:lpstr>Supervised Learning: Classification</vt:lpstr>
      <vt:lpstr>Supervised Learning: Classification</vt:lpstr>
      <vt:lpstr>Supervised Learning: Regression</vt:lpstr>
      <vt:lpstr>Supervised Learning</vt:lpstr>
      <vt:lpstr>Unsupervised Learning</vt:lpstr>
      <vt:lpstr>Slide 39</vt:lpstr>
      <vt:lpstr>Unsupervised Learning</vt:lpstr>
      <vt:lpstr>Unsupervised Learning</vt:lpstr>
      <vt:lpstr>Unsupervised Learning</vt:lpstr>
      <vt:lpstr>Unsupervised Learning</vt:lpstr>
      <vt:lpstr>Reinforcement Learning</vt:lpstr>
      <vt:lpstr>The Agent-Environment Interface</vt:lpstr>
      <vt:lpstr>Reinforcement Learning</vt:lpstr>
      <vt:lpstr>Inverse Reinforcement Learning</vt:lpstr>
      <vt:lpstr>Framing a Learning Problem</vt:lpstr>
      <vt:lpstr>Designing a Learning System</vt:lpstr>
      <vt:lpstr>Training vs. Test Distribution</vt:lpstr>
      <vt:lpstr>ML in a Nutshell</vt:lpstr>
      <vt:lpstr>Various Function Representations</vt:lpstr>
      <vt:lpstr>Various Search/Optimization  Algorithms</vt:lpstr>
      <vt:lpstr>ML in Practice</vt:lpstr>
      <vt:lpstr>Lessons Learned about Learning</vt:lpstr>
      <vt:lpstr>A Brief History of  Machine Learning</vt:lpstr>
      <vt:lpstr>History of Machine Learning</vt:lpstr>
      <vt:lpstr>History of Machine Learning (cont.)</vt:lpstr>
      <vt:lpstr>History of Machine Learning (cont.)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20CAI112 Introduction to  Machine Learning</dc:title>
  <dc:creator>Ayisha</dc:creator>
  <cp:lastModifiedBy>Komal Napa</cp:lastModifiedBy>
  <cp:revision>18</cp:revision>
  <dcterms:created xsi:type="dcterms:W3CDTF">2022-09-20T09:02:18Z</dcterms:created>
  <dcterms:modified xsi:type="dcterms:W3CDTF">2023-08-10T03:57:36Z</dcterms:modified>
</cp:coreProperties>
</file>